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4"/>
  </p:sldMasterIdLst>
  <p:notesMasterIdLst>
    <p:notesMasterId r:id="rId25"/>
  </p:notesMasterIdLst>
  <p:handoutMasterIdLst>
    <p:handoutMasterId r:id="rId26"/>
  </p:handoutMasterIdLst>
  <p:sldIdLst>
    <p:sldId id="319" r:id="rId5"/>
    <p:sldId id="369" r:id="rId6"/>
    <p:sldId id="387" r:id="rId7"/>
    <p:sldId id="332" r:id="rId8"/>
    <p:sldId id="275" r:id="rId9"/>
    <p:sldId id="335" r:id="rId10"/>
    <p:sldId id="334" r:id="rId11"/>
    <p:sldId id="336" r:id="rId12"/>
    <p:sldId id="337" r:id="rId13"/>
    <p:sldId id="338" r:id="rId14"/>
    <p:sldId id="339" r:id="rId15"/>
    <p:sldId id="348" r:id="rId16"/>
    <p:sldId id="341" r:id="rId17"/>
    <p:sldId id="367" r:id="rId18"/>
    <p:sldId id="343" r:id="rId19"/>
    <p:sldId id="344" r:id="rId20"/>
    <p:sldId id="345" r:id="rId21"/>
    <p:sldId id="346" r:id="rId22"/>
    <p:sldId id="347" r:id="rId23"/>
    <p:sldId id="381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CC00"/>
    <a:srgbClr val="66FF33"/>
    <a:srgbClr val="FF0000"/>
    <a:srgbClr val="3366FF"/>
    <a:srgbClr val="FF9933"/>
    <a:srgbClr val="FFFF66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71" autoAdjust="0"/>
    <p:restoredTop sz="95953" autoAdjust="0"/>
  </p:normalViewPr>
  <p:slideViewPr>
    <p:cSldViewPr>
      <p:cViewPr varScale="1">
        <p:scale>
          <a:sx n="78" d="100"/>
          <a:sy n="78" d="100"/>
        </p:scale>
        <p:origin x="104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5BDDD6F6-61A7-4878-BEA4-3EEC7F964F5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2528006B-704B-4B72-99A0-E2D39968E23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2" name="Rectangle 4">
            <a:extLst>
              <a:ext uri="{FF2B5EF4-FFF2-40B4-BE49-F238E27FC236}">
                <a16:creationId xmlns:a16="http://schemas.microsoft.com/office/drawing/2014/main" id="{9F612B89-9AB9-4438-A472-F4C664F29BC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3" name="Rectangle 5">
            <a:extLst>
              <a:ext uri="{FF2B5EF4-FFF2-40B4-BE49-F238E27FC236}">
                <a16:creationId xmlns:a16="http://schemas.microsoft.com/office/drawing/2014/main" id="{7E5C1A74-1B09-4658-96D4-6A0DBCE7131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C7AA4D-C256-4933-8104-8ABE3F1261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D40D1451-EB81-4553-883E-D316BA86449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8207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81445855-1AD0-45E5-AA2E-1F34E7E3C5F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868988" y="0"/>
            <a:ext cx="989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1EB779FF-1399-4847-998B-D0382C4C5D1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3" name="Rectangle 5">
            <a:extLst>
              <a:ext uri="{FF2B5EF4-FFF2-40B4-BE49-F238E27FC236}">
                <a16:creationId xmlns:a16="http://schemas.microsoft.com/office/drawing/2014/main" id="{A51BBBF5-4320-4FD4-961A-D38AECF1EFA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2646363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4214" name="Rectangle 6">
            <a:extLst>
              <a:ext uri="{FF2B5EF4-FFF2-40B4-BE49-F238E27FC236}">
                <a16:creationId xmlns:a16="http://schemas.microsoft.com/office/drawing/2014/main" id="{EAA070F8-CBFD-46B2-8C98-B5E24476311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9363"/>
            <a:ext cx="7413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5" name="Rectangle 7">
            <a:extLst>
              <a:ext uri="{FF2B5EF4-FFF2-40B4-BE49-F238E27FC236}">
                <a16:creationId xmlns:a16="http://schemas.microsoft.com/office/drawing/2014/main" id="{52F6A7CE-87D4-48A7-863C-0258C18548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478588" y="8869363"/>
            <a:ext cx="3794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fld id="{E8113683-B814-45C8-AE32-AA91334D463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2312-2FC7-4C04-904A-043E80077D5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4687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405-7FE3-4065-ADD2-D71EB505F76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7849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405-7FE3-4065-ADD2-D71EB505F76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583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405-7FE3-4065-ADD2-D71EB505F76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9591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405-7FE3-4065-ADD2-D71EB505F76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5261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405-7FE3-4065-ADD2-D71EB505F76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977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405-7FE3-4065-ADD2-D71EB505F76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2775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07331-8110-4B7E-BCD7-AF235A10DFD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932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CA5E-3348-42C7-9716-81AD688D9B7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518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46CA-2B18-4773-9118-707E8E661A5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3327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A345-3D76-4CC0-9B79-CD8D36FFEB9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3297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97E58-30A3-40CE-8403-A00D7609ACB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27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EA2B8-BDCC-4EA0-BCD1-2853506C0E9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9585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3E1A4-08A3-4FC5-B3C7-043138A53DD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8015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B7401-6D61-41B3-B8F8-D9E41218851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712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285B-E5DD-4B62-8828-97B2920012A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0199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6625C-6DC9-4286-ACEF-E21CF600940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804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67405-7FE3-4065-ADD2-D71EB505F76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50978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>
            <a:extLst>
              <a:ext uri="{FF2B5EF4-FFF2-40B4-BE49-F238E27FC236}">
                <a16:creationId xmlns:a16="http://schemas.microsoft.com/office/drawing/2014/main" id="{7070DAE8-D173-4F7E-8BA7-293CB69F6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1000"/>
            <a:ext cx="9112898" cy="6172200"/>
          </a:xfrm>
          <a:prstGeom prst="hexagon">
            <a:avLst>
              <a:gd name="adj" fmla="val 54757"/>
              <a:gd name="vf" fmla="val 115470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8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800" dirty="0">
                <a:latin typeface="Arial Rounded MT Bold" panose="020F0704030504030204" pitchFamily="34" charset="0"/>
              </a:rPr>
              <a:t>Welcome to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800" dirty="0">
                <a:latin typeface="Arial Rounded MT Bold" panose="020F0704030504030204" pitchFamily="34" charset="0"/>
              </a:rPr>
              <a:t>Social Media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800" dirty="0">
                <a:latin typeface="Arial Rounded MT Bold" panose="020F0704030504030204" pitchFamily="34" charset="0"/>
              </a:rPr>
              <a:t> Quiz</a:t>
            </a:r>
          </a:p>
        </p:txBody>
      </p:sp>
      <p:sp>
        <p:nvSpPr>
          <p:cNvPr id="4099" name="AutoShape 3">
            <a:extLst>
              <a:ext uri="{FF2B5EF4-FFF2-40B4-BE49-F238E27FC236}">
                <a16:creationId xmlns:a16="http://schemas.microsoft.com/office/drawing/2014/main" id="{A70A4F3F-4277-4AF6-90C5-946BEBB85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429000"/>
            <a:ext cx="381000" cy="381000"/>
          </a:xfrm>
          <a:prstGeom prst="diamond">
            <a:avLst/>
          </a:prstGeom>
          <a:gradFill rotWithShape="0">
            <a:gsLst>
              <a:gs pos="0">
                <a:srgbClr val="FF9933"/>
              </a:gs>
              <a:gs pos="100000">
                <a:srgbClr val="FFBE7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100" name="AutoShape 4">
            <a:extLst>
              <a:ext uri="{FF2B5EF4-FFF2-40B4-BE49-F238E27FC236}">
                <a16:creationId xmlns:a16="http://schemas.microsoft.com/office/drawing/2014/main" id="{830B0A08-5366-4F56-BEEC-724DE6AB2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3429000"/>
            <a:ext cx="381000" cy="381000"/>
          </a:xfrm>
          <a:prstGeom prst="diamond">
            <a:avLst/>
          </a:prstGeom>
          <a:gradFill rotWithShape="0">
            <a:gsLst>
              <a:gs pos="0">
                <a:srgbClr val="FF9933"/>
              </a:gs>
              <a:gs pos="100000">
                <a:srgbClr val="FFBE7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A9795A43-7B7E-41CE-8663-195E3DD27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430" y="228600"/>
            <a:ext cx="3025140" cy="18211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6">
            <a:extLst>
              <a:ext uri="{FF2B5EF4-FFF2-40B4-BE49-F238E27FC236}">
                <a16:creationId xmlns:a16="http://schemas.microsoft.com/office/drawing/2014/main" id="{BD72F4F1-B453-48F8-ACA2-1D64A15FF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64820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solidFill>
            <a:srgbClr val="002060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473078B3-A3D1-4911-8603-C4D758F73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800600"/>
            <a:ext cx="10774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dirty="0">
                <a:solidFill>
                  <a:srgbClr val="FF9933"/>
                </a:solidFill>
                <a:latin typeface="Arial Rounded MT Bold" panose="020F0704030504030204" pitchFamily="34" charset="0"/>
              </a:rPr>
              <a:t>A.</a:t>
            </a:r>
            <a:r>
              <a:rPr lang="en-US" altLang="en-US" sz="2000" b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2000" b="0" dirty="0">
                <a:latin typeface="Arial Rounded MT Bold" panose="020F0704030504030204" pitchFamily="34" charset="0"/>
              </a:rPr>
              <a:t>True</a:t>
            </a:r>
          </a:p>
        </p:txBody>
      </p:sp>
      <p:sp>
        <p:nvSpPr>
          <p:cNvPr id="12292" name="Line 8">
            <a:extLst>
              <a:ext uri="{FF2B5EF4-FFF2-40B4-BE49-F238E27FC236}">
                <a16:creationId xmlns:a16="http://schemas.microsoft.com/office/drawing/2014/main" id="{7492F73F-162F-43BB-A542-E47354E15283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1813" y="5029200"/>
            <a:ext cx="30162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2293" name="Line 9">
            <a:extLst>
              <a:ext uri="{FF2B5EF4-FFF2-40B4-BE49-F238E27FC236}">
                <a16:creationId xmlns:a16="http://schemas.microsoft.com/office/drawing/2014/main" id="{549BCC48-6C1E-495E-9854-EA7438231757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5029200"/>
            <a:ext cx="7620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2294" name="Line 10">
            <a:extLst>
              <a:ext uri="{FF2B5EF4-FFF2-40B4-BE49-F238E27FC236}">
                <a16:creationId xmlns:a16="http://schemas.microsoft.com/office/drawing/2014/main" id="{8579C4A2-118C-43E0-9171-3353A28424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5029200"/>
            <a:ext cx="6096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2295" name="Line 11">
            <a:extLst>
              <a:ext uri="{FF2B5EF4-FFF2-40B4-BE49-F238E27FC236}">
                <a16:creationId xmlns:a16="http://schemas.microsoft.com/office/drawing/2014/main" id="{C9D725FD-B5C3-4BA8-A923-86361463C0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6019800"/>
            <a:ext cx="6096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2296" name="Line 12">
            <a:extLst>
              <a:ext uri="{FF2B5EF4-FFF2-40B4-BE49-F238E27FC236}">
                <a16:creationId xmlns:a16="http://schemas.microsoft.com/office/drawing/2014/main" id="{5F741804-48B6-473C-85A3-F4B1A72B9FE0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6019800"/>
            <a:ext cx="7620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2297" name="Line 13">
            <a:extLst>
              <a:ext uri="{FF2B5EF4-FFF2-40B4-BE49-F238E27FC236}">
                <a16:creationId xmlns:a16="http://schemas.microsoft.com/office/drawing/2014/main" id="{163A27DF-09D7-49F7-ADAD-06D6C0A9545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6019800"/>
            <a:ext cx="30162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grpSp>
        <p:nvGrpSpPr>
          <p:cNvPr id="12298" name="Group 14">
            <a:extLst>
              <a:ext uri="{FF2B5EF4-FFF2-40B4-BE49-F238E27FC236}">
                <a16:creationId xmlns:a16="http://schemas.microsoft.com/office/drawing/2014/main" id="{123A35C2-6FF2-464A-83F4-63D77461A17A}"/>
              </a:ext>
            </a:extLst>
          </p:cNvPr>
          <p:cNvGrpSpPr>
            <a:grpSpLocks/>
          </p:cNvGrpSpPr>
          <p:nvPr/>
        </p:nvGrpSpPr>
        <p:grpSpPr bwMode="auto">
          <a:xfrm>
            <a:off x="0" y="609600"/>
            <a:ext cx="9144000" cy="3200400"/>
            <a:chOff x="0" y="768"/>
            <a:chExt cx="5760" cy="2016"/>
          </a:xfrm>
        </p:grpSpPr>
        <p:sp>
          <p:nvSpPr>
            <p:cNvPr id="12306" name="AutoShape 15">
              <a:extLst>
                <a:ext uri="{FF2B5EF4-FFF2-40B4-BE49-F238E27FC236}">
                  <a16:creationId xmlns:a16="http://schemas.microsoft.com/office/drawing/2014/main" id="{E055AC2B-8636-47D6-9419-51CD0BB871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768"/>
              <a:ext cx="5472" cy="2016"/>
            </a:xfrm>
            <a:prstGeom prst="hexagon">
              <a:avLst>
                <a:gd name="adj" fmla="val 32446"/>
                <a:gd name="vf" fmla="val 115470"/>
              </a:avLst>
            </a:prstGeom>
            <a:solidFill>
              <a:srgbClr val="FFC000"/>
            </a:solidFill>
            <a:ln w="635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b="0"/>
            </a:p>
          </p:txBody>
        </p:sp>
        <p:sp>
          <p:nvSpPr>
            <p:cNvPr id="12307" name="Line 16">
              <a:extLst>
                <a:ext uri="{FF2B5EF4-FFF2-40B4-BE49-F238E27FC236}">
                  <a16:creationId xmlns:a16="http://schemas.microsoft.com/office/drawing/2014/main" id="{0518009D-D44A-4987-B5FD-641CED0C42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16" y="1776"/>
              <a:ext cx="144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12308" name="Line 17">
              <a:extLst>
                <a:ext uri="{FF2B5EF4-FFF2-40B4-BE49-F238E27FC236}">
                  <a16:creationId xmlns:a16="http://schemas.microsoft.com/office/drawing/2014/main" id="{4E7CE3D1-DA99-490B-AD1D-53BEFB4494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776"/>
              <a:ext cx="144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E"/>
            </a:p>
          </p:txBody>
        </p:sp>
      </p:grpSp>
      <p:sp>
        <p:nvSpPr>
          <p:cNvPr id="5141" name="Text Box 21">
            <a:extLst>
              <a:ext uri="{FF2B5EF4-FFF2-40B4-BE49-F238E27FC236}">
                <a16:creationId xmlns:a16="http://schemas.microsoft.com/office/drawing/2014/main" id="{FBDEE8C8-7724-4E36-944C-9E203CBB5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100" y="1078707"/>
            <a:ext cx="601980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2000" b="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0" dirty="0">
                <a:latin typeface="Arial Rounded MT Bold" panose="020F0704030504030204" pitchFamily="34" charset="0"/>
              </a:rPr>
              <a:t>Girls spend more time on line than boys?</a:t>
            </a:r>
          </a:p>
        </p:txBody>
      </p:sp>
      <p:sp>
        <p:nvSpPr>
          <p:cNvPr id="12300" name="AutoShape 22">
            <a:extLst>
              <a:ext uri="{FF2B5EF4-FFF2-40B4-BE49-F238E27FC236}">
                <a16:creationId xmlns:a16="http://schemas.microsoft.com/office/drawing/2014/main" id="{F5256E30-1C44-4F1F-99F1-62D1CC399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64820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solidFill>
            <a:srgbClr val="002060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5143" name="Text Box 23">
            <a:extLst>
              <a:ext uri="{FF2B5EF4-FFF2-40B4-BE49-F238E27FC236}">
                <a16:creationId xmlns:a16="http://schemas.microsoft.com/office/drawing/2014/main" id="{D8D2B226-3CA1-4C68-AF13-F8F71E4D2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7100" y="4800600"/>
            <a:ext cx="12264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dirty="0">
                <a:solidFill>
                  <a:srgbClr val="FF9933"/>
                </a:solidFill>
                <a:latin typeface="Arial Rounded MT Bold" panose="020F0704030504030204" pitchFamily="34" charset="0"/>
              </a:rPr>
              <a:t>B</a:t>
            </a:r>
            <a:r>
              <a:rPr lang="en-US" altLang="en-US" sz="2000" b="0" u="sng" dirty="0">
                <a:latin typeface="Arial Rounded MT Bold" panose="020F0704030504030204" pitchFamily="34" charset="0"/>
              </a:rPr>
              <a:t>. </a:t>
            </a:r>
            <a:r>
              <a:rPr lang="en-US" altLang="en-US" sz="2000" b="0" dirty="0">
                <a:latin typeface="Arial Rounded MT Bold" panose="020F0704030504030204" pitchFamily="34" charset="0"/>
              </a:rPr>
              <a:t> False</a:t>
            </a:r>
          </a:p>
        </p:txBody>
      </p:sp>
      <p:sp>
        <p:nvSpPr>
          <p:cNvPr id="12302" name="AutoShape 24">
            <a:extLst>
              <a:ext uri="{FF2B5EF4-FFF2-40B4-BE49-F238E27FC236}">
                <a16:creationId xmlns:a16="http://schemas.microsoft.com/office/drawing/2014/main" id="{56D40593-2ED9-49B1-9839-0924F41C5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63880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solidFill>
            <a:srgbClr val="002060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5145" name="Text Box 25">
            <a:extLst>
              <a:ext uri="{FF2B5EF4-FFF2-40B4-BE49-F238E27FC236}">
                <a16:creationId xmlns:a16="http://schemas.microsoft.com/office/drawing/2014/main" id="{4D35BBE7-EF98-437A-8714-9FFD11D03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791200"/>
            <a:ext cx="5053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dirty="0">
                <a:solidFill>
                  <a:srgbClr val="FF9933"/>
                </a:solidFill>
                <a:latin typeface="Arial Rounded MT Bold" panose="020F0704030504030204" pitchFamily="34" charset="0"/>
              </a:rPr>
              <a:t>C.</a:t>
            </a:r>
            <a:r>
              <a:rPr lang="en-US" altLang="en-US" sz="2000" b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12304" name="AutoShape 26">
            <a:extLst>
              <a:ext uri="{FF2B5EF4-FFF2-40B4-BE49-F238E27FC236}">
                <a16:creationId xmlns:a16="http://schemas.microsoft.com/office/drawing/2014/main" id="{0B6249CF-CB14-4471-8672-5331DA501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63880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solidFill>
            <a:srgbClr val="002060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5147" name="Text Box 27">
            <a:extLst>
              <a:ext uri="{FF2B5EF4-FFF2-40B4-BE49-F238E27FC236}">
                <a16:creationId xmlns:a16="http://schemas.microsoft.com/office/drawing/2014/main" id="{34E413B3-949E-406D-9F11-A3AA771AD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5791200"/>
            <a:ext cx="4987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dirty="0">
                <a:solidFill>
                  <a:srgbClr val="FF9933"/>
                </a:solidFill>
                <a:latin typeface="Arial Rounded MT Bold" panose="020F0704030504030204" pitchFamily="34" charset="0"/>
              </a:rPr>
              <a:t>D.</a:t>
            </a:r>
            <a:r>
              <a:rPr lang="en-US" altLang="en-US" sz="2000" b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endParaRPr lang="en-US" altLang="en-US" sz="2000" b="0" u="sng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utoUpdateAnimBg="0"/>
      <p:bldP spid="5141" grpId="0" autoUpdateAnimBg="0"/>
      <p:bldP spid="5143" grpId="0" autoUpdateAnimBg="0"/>
      <p:bldP spid="5145" grpId="0" autoUpdateAnimBg="0"/>
      <p:bldP spid="514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392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4" name="AutoShape 22">
            <a:extLst>
              <a:ext uri="{FF2B5EF4-FFF2-40B4-BE49-F238E27FC236}">
                <a16:creationId xmlns:a16="http://schemas.microsoft.com/office/drawing/2014/main" id="{CD8405CC-3BDF-476F-8353-4EBBC5E96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61010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solidFill>
            <a:srgbClr val="0070C0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13314" name="AutoShape 6">
            <a:extLst>
              <a:ext uri="{FF2B5EF4-FFF2-40B4-BE49-F238E27FC236}">
                <a16:creationId xmlns:a16="http://schemas.microsoft.com/office/drawing/2014/main" id="{1B6B6E69-8E82-4A7F-AD45-920BA8790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51" y="464198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solidFill>
            <a:srgbClr val="00CC00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13315" name="Text Box 7">
            <a:extLst>
              <a:ext uri="{FF2B5EF4-FFF2-40B4-BE49-F238E27FC236}">
                <a16:creationId xmlns:a16="http://schemas.microsoft.com/office/drawing/2014/main" id="{AB7CE5AD-349A-4F5B-A5D4-EF42EC71D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752975"/>
            <a:ext cx="11623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dirty="0">
                <a:solidFill>
                  <a:srgbClr val="FF9933"/>
                </a:solidFill>
                <a:latin typeface="Arial Rounded MT Bold" panose="020F0704030504030204" pitchFamily="34" charset="0"/>
              </a:rPr>
              <a:t>B.</a:t>
            </a:r>
            <a:r>
              <a:rPr lang="en-US" altLang="en-US" sz="2000" b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2000" b="0" dirty="0">
                <a:latin typeface="Arial Rounded MT Bold" panose="020F0704030504030204" pitchFamily="34" charset="0"/>
              </a:rPr>
              <a:t>False</a:t>
            </a:r>
          </a:p>
        </p:txBody>
      </p:sp>
      <p:sp>
        <p:nvSpPr>
          <p:cNvPr id="13316" name="Line 8">
            <a:extLst>
              <a:ext uri="{FF2B5EF4-FFF2-40B4-BE49-F238E27FC236}">
                <a16:creationId xmlns:a16="http://schemas.microsoft.com/office/drawing/2014/main" id="{3D3C8422-3CDB-413E-BD60-2278E992D15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1813" y="5029200"/>
            <a:ext cx="30162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3317" name="Line 9">
            <a:extLst>
              <a:ext uri="{FF2B5EF4-FFF2-40B4-BE49-F238E27FC236}">
                <a16:creationId xmlns:a16="http://schemas.microsoft.com/office/drawing/2014/main" id="{A04F3EF9-BAFC-41BB-BA57-77802B3E1E3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5029200"/>
            <a:ext cx="7620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3318" name="Line 10">
            <a:extLst>
              <a:ext uri="{FF2B5EF4-FFF2-40B4-BE49-F238E27FC236}">
                <a16:creationId xmlns:a16="http://schemas.microsoft.com/office/drawing/2014/main" id="{5A5B0792-9015-408B-9DA7-5A8DAE0F3F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5029200"/>
            <a:ext cx="6096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3319" name="Line 11">
            <a:extLst>
              <a:ext uri="{FF2B5EF4-FFF2-40B4-BE49-F238E27FC236}">
                <a16:creationId xmlns:a16="http://schemas.microsoft.com/office/drawing/2014/main" id="{11FE6D06-AB67-4895-B30E-609D31B101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6019800"/>
            <a:ext cx="6096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3320" name="Line 12">
            <a:extLst>
              <a:ext uri="{FF2B5EF4-FFF2-40B4-BE49-F238E27FC236}">
                <a16:creationId xmlns:a16="http://schemas.microsoft.com/office/drawing/2014/main" id="{167EC834-0378-488D-A8D8-70C21D28E0F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6019800"/>
            <a:ext cx="7620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3321" name="Line 13">
            <a:extLst>
              <a:ext uri="{FF2B5EF4-FFF2-40B4-BE49-F238E27FC236}">
                <a16:creationId xmlns:a16="http://schemas.microsoft.com/office/drawing/2014/main" id="{F5CAA579-530D-40CB-965C-7881950C927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6019800"/>
            <a:ext cx="30162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grpSp>
        <p:nvGrpSpPr>
          <p:cNvPr id="26634" name="Group 14">
            <a:extLst>
              <a:ext uri="{FF2B5EF4-FFF2-40B4-BE49-F238E27FC236}">
                <a16:creationId xmlns:a16="http://schemas.microsoft.com/office/drawing/2014/main" id="{F658BAAC-F858-4EEE-8AC4-FC7D6C26E360}"/>
              </a:ext>
            </a:extLst>
          </p:cNvPr>
          <p:cNvGrpSpPr>
            <a:grpSpLocks/>
          </p:cNvGrpSpPr>
          <p:nvPr/>
        </p:nvGrpSpPr>
        <p:grpSpPr bwMode="auto">
          <a:xfrm>
            <a:off x="0" y="609600"/>
            <a:ext cx="9144000" cy="3200400"/>
            <a:chOff x="0" y="768"/>
            <a:chExt cx="5760" cy="2016"/>
          </a:xfrm>
          <a:solidFill>
            <a:srgbClr val="FFC000"/>
          </a:solidFill>
        </p:grpSpPr>
        <p:sp>
          <p:nvSpPr>
            <p:cNvPr id="26647" name="AutoShape 15">
              <a:extLst>
                <a:ext uri="{FF2B5EF4-FFF2-40B4-BE49-F238E27FC236}">
                  <a16:creationId xmlns:a16="http://schemas.microsoft.com/office/drawing/2014/main" id="{A5ED2D5C-8462-40C1-90DF-BF81C4EA8B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768"/>
              <a:ext cx="5472" cy="2016"/>
            </a:xfrm>
            <a:prstGeom prst="hexagon">
              <a:avLst>
                <a:gd name="adj" fmla="val 32446"/>
                <a:gd name="vf" fmla="val 115470"/>
              </a:avLst>
            </a:prstGeom>
            <a:grpFill/>
            <a:ln w="635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  <a:lvl2pPr marL="742950" indent="-285750">
                <a:defRPr sz="2000" b="1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2pPr>
              <a:lvl3pPr marL="1143000" indent="-228600">
                <a:defRPr sz="2000" b="1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3pPr>
              <a:lvl4pPr marL="1600200" indent="-228600">
                <a:defRPr sz="2000" b="1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4pPr>
              <a:lvl5pPr marL="2057400" indent="-228600">
                <a:defRPr sz="2000" b="1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648" name="Line 16">
              <a:extLst>
                <a:ext uri="{FF2B5EF4-FFF2-40B4-BE49-F238E27FC236}">
                  <a16:creationId xmlns:a16="http://schemas.microsoft.com/office/drawing/2014/main" id="{DB3DD92D-502E-4F0E-ABE6-ADD0803E2A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16" y="1776"/>
              <a:ext cx="144" cy="0"/>
            </a:xfrm>
            <a:prstGeom prst="line">
              <a:avLst/>
            </a:prstGeom>
            <a:grpFill/>
            <a:ln w="635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IE"/>
            </a:p>
          </p:txBody>
        </p:sp>
        <p:sp>
          <p:nvSpPr>
            <p:cNvPr id="26649" name="Line 17">
              <a:extLst>
                <a:ext uri="{FF2B5EF4-FFF2-40B4-BE49-F238E27FC236}">
                  <a16:creationId xmlns:a16="http://schemas.microsoft.com/office/drawing/2014/main" id="{334F704E-0D3F-40BE-88D2-91582A05FE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776"/>
              <a:ext cx="144" cy="0"/>
            </a:xfrm>
            <a:prstGeom prst="line">
              <a:avLst/>
            </a:prstGeom>
            <a:grpFill/>
            <a:ln w="635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IE"/>
            </a:p>
          </p:txBody>
        </p:sp>
      </p:grpSp>
      <p:sp>
        <p:nvSpPr>
          <p:cNvPr id="13323" name="Text Box 21">
            <a:extLst>
              <a:ext uri="{FF2B5EF4-FFF2-40B4-BE49-F238E27FC236}">
                <a16:creationId xmlns:a16="http://schemas.microsoft.com/office/drawing/2014/main" id="{CBBE6164-9DA6-47DA-A4C0-431017BB4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5" y="1600200"/>
            <a:ext cx="7467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4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latin typeface="Arial Rounded MT Bold" panose="020F0704030504030204" pitchFamily="34" charset="0"/>
              </a:rPr>
              <a:t>The Correct Answer is …</a:t>
            </a:r>
          </a:p>
        </p:txBody>
      </p:sp>
      <p:sp>
        <p:nvSpPr>
          <p:cNvPr id="13325" name="AutoShape 24">
            <a:extLst>
              <a:ext uri="{FF2B5EF4-FFF2-40B4-BE49-F238E27FC236}">
                <a16:creationId xmlns:a16="http://schemas.microsoft.com/office/drawing/2014/main" id="{06289B1A-6F66-4404-9A5D-946278FD0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63880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solidFill>
            <a:srgbClr val="0070C0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13326" name="Text Box 25">
            <a:extLst>
              <a:ext uri="{FF2B5EF4-FFF2-40B4-BE49-F238E27FC236}">
                <a16:creationId xmlns:a16="http://schemas.microsoft.com/office/drawing/2014/main" id="{6128B88C-E7F9-478F-A9C2-EF63C7E72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791200"/>
            <a:ext cx="336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chemeClr val="bg1"/>
                </a:solidFill>
                <a:latin typeface="Arial Rounded MT Bold" panose="020F0704030504030204" pitchFamily="34" charset="0"/>
              </a:rPr>
              <a:t>3</a:t>
            </a:r>
          </a:p>
        </p:txBody>
      </p:sp>
      <p:sp>
        <p:nvSpPr>
          <p:cNvPr id="13327" name="AutoShape 26">
            <a:extLst>
              <a:ext uri="{FF2B5EF4-FFF2-40B4-BE49-F238E27FC236}">
                <a16:creationId xmlns:a16="http://schemas.microsoft.com/office/drawing/2014/main" id="{19C0FD7B-E784-417F-82AD-80C1B0D81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63880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solidFill>
            <a:srgbClr val="0070C0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13328" name="AutoShape 27" descr="Time to Move 2018 t-shirt design contest | European Youth Portal">
            <a:extLst>
              <a:ext uri="{FF2B5EF4-FFF2-40B4-BE49-F238E27FC236}">
                <a16:creationId xmlns:a16="http://schemas.microsoft.com/office/drawing/2014/main" id="{4D640D40-4FB5-42C6-B5C7-5AB0C11D7B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E" altLang="en-US" sz="200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C1D7EB-A742-41F2-8208-0DAA6859C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874" y="838199"/>
            <a:ext cx="3023878" cy="18167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6">
            <a:extLst>
              <a:ext uri="{FF2B5EF4-FFF2-40B4-BE49-F238E27FC236}">
                <a16:creationId xmlns:a16="http://schemas.microsoft.com/office/drawing/2014/main" id="{CF7DD953-3E5F-42B1-9B43-C8ED59112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64820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solidFill>
            <a:srgbClr val="002060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085B97DC-9D29-41D0-B597-ECF950074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800600"/>
            <a:ext cx="10374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dirty="0">
                <a:solidFill>
                  <a:srgbClr val="FF9933"/>
                </a:solidFill>
                <a:latin typeface="Arial Rounded MT Bold" panose="020F0704030504030204" pitchFamily="34" charset="0"/>
              </a:rPr>
              <a:t>A. </a:t>
            </a:r>
            <a:r>
              <a:rPr lang="en-US" altLang="en-US" sz="2000" b="0" dirty="0">
                <a:latin typeface="Arial Rounded MT Bold" panose="020F0704030504030204" pitchFamily="34" charset="0"/>
              </a:rPr>
              <a:t>64%</a:t>
            </a:r>
            <a:endParaRPr lang="en-US" altLang="en-US" sz="2000" b="0" u="sng" dirty="0">
              <a:latin typeface="Arial Rounded MT Bold" panose="020F0704030504030204" pitchFamily="34" charset="0"/>
            </a:endParaRPr>
          </a:p>
        </p:txBody>
      </p:sp>
      <p:sp>
        <p:nvSpPr>
          <p:cNvPr id="14340" name="Line 8">
            <a:extLst>
              <a:ext uri="{FF2B5EF4-FFF2-40B4-BE49-F238E27FC236}">
                <a16:creationId xmlns:a16="http://schemas.microsoft.com/office/drawing/2014/main" id="{8974DD93-A794-45E6-8369-7256055FB7E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1813" y="5029200"/>
            <a:ext cx="30162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4341" name="Line 9">
            <a:extLst>
              <a:ext uri="{FF2B5EF4-FFF2-40B4-BE49-F238E27FC236}">
                <a16:creationId xmlns:a16="http://schemas.microsoft.com/office/drawing/2014/main" id="{74F6DB69-6364-44EE-9745-60E94A84CDD7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5029200"/>
            <a:ext cx="7620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4342" name="Line 10">
            <a:extLst>
              <a:ext uri="{FF2B5EF4-FFF2-40B4-BE49-F238E27FC236}">
                <a16:creationId xmlns:a16="http://schemas.microsoft.com/office/drawing/2014/main" id="{A29DCCD8-15A3-4265-B6CE-CD04077BDB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5029200"/>
            <a:ext cx="6096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4343" name="Line 11">
            <a:extLst>
              <a:ext uri="{FF2B5EF4-FFF2-40B4-BE49-F238E27FC236}">
                <a16:creationId xmlns:a16="http://schemas.microsoft.com/office/drawing/2014/main" id="{F57B024C-9A3E-4952-909E-326E9BBF4C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6019800"/>
            <a:ext cx="6096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4344" name="Line 12">
            <a:extLst>
              <a:ext uri="{FF2B5EF4-FFF2-40B4-BE49-F238E27FC236}">
                <a16:creationId xmlns:a16="http://schemas.microsoft.com/office/drawing/2014/main" id="{9A6EA5D0-9BD2-45CE-AA9D-15EEF1CDEB96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6019800"/>
            <a:ext cx="7620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4345" name="Line 13">
            <a:extLst>
              <a:ext uri="{FF2B5EF4-FFF2-40B4-BE49-F238E27FC236}">
                <a16:creationId xmlns:a16="http://schemas.microsoft.com/office/drawing/2014/main" id="{E14637C8-CC23-4AAB-A26B-1E56B1A2CAF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6019800"/>
            <a:ext cx="30162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grpSp>
        <p:nvGrpSpPr>
          <p:cNvPr id="14346" name="Group 14">
            <a:extLst>
              <a:ext uri="{FF2B5EF4-FFF2-40B4-BE49-F238E27FC236}">
                <a16:creationId xmlns:a16="http://schemas.microsoft.com/office/drawing/2014/main" id="{756645AB-BE92-435F-8984-D641BBD27A8C}"/>
              </a:ext>
            </a:extLst>
          </p:cNvPr>
          <p:cNvGrpSpPr>
            <a:grpSpLocks/>
          </p:cNvGrpSpPr>
          <p:nvPr/>
        </p:nvGrpSpPr>
        <p:grpSpPr bwMode="auto">
          <a:xfrm>
            <a:off x="0" y="685800"/>
            <a:ext cx="9144000" cy="3200400"/>
            <a:chOff x="0" y="768"/>
            <a:chExt cx="5760" cy="2016"/>
          </a:xfrm>
        </p:grpSpPr>
        <p:sp>
          <p:nvSpPr>
            <p:cNvPr id="14355" name="AutoShape 15">
              <a:extLst>
                <a:ext uri="{FF2B5EF4-FFF2-40B4-BE49-F238E27FC236}">
                  <a16:creationId xmlns:a16="http://schemas.microsoft.com/office/drawing/2014/main" id="{232CC4C9-158E-49FA-9F70-226E1235C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768"/>
              <a:ext cx="5472" cy="2016"/>
            </a:xfrm>
            <a:prstGeom prst="hexagon">
              <a:avLst>
                <a:gd name="adj" fmla="val 32446"/>
                <a:gd name="vf" fmla="val 115470"/>
              </a:avLst>
            </a:prstGeom>
            <a:solidFill>
              <a:srgbClr val="FFC000"/>
            </a:solidFill>
            <a:ln w="635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b="0"/>
            </a:p>
          </p:txBody>
        </p:sp>
        <p:sp>
          <p:nvSpPr>
            <p:cNvPr id="14356" name="Line 16">
              <a:extLst>
                <a:ext uri="{FF2B5EF4-FFF2-40B4-BE49-F238E27FC236}">
                  <a16:creationId xmlns:a16="http://schemas.microsoft.com/office/drawing/2014/main" id="{C990A214-B4EA-41BF-A446-43960CA5E8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16" y="1776"/>
              <a:ext cx="144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14357" name="Line 17">
              <a:extLst>
                <a:ext uri="{FF2B5EF4-FFF2-40B4-BE49-F238E27FC236}">
                  <a16:creationId xmlns:a16="http://schemas.microsoft.com/office/drawing/2014/main" id="{9572445C-0C1E-4887-BE67-EF011F9955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776"/>
              <a:ext cx="144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E"/>
            </a:p>
          </p:txBody>
        </p:sp>
      </p:grpSp>
      <p:sp>
        <p:nvSpPr>
          <p:cNvPr id="5141" name="Text Box 21">
            <a:extLst>
              <a:ext uri="{FF2B5EF4-FFF2-40B4-BE49-F238E27FC236}">
                <a16:creationId xmlns:a16="http://schemas.microsoft.com/office/drawing/2014/main" id="{13915EB2-8F2A-442C-9AD0-955CDA05E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139" y="1062236"/>
            <a:ext cx="6921500" cy="259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3600" dirty="0">
                <a:latin typeface="Arial Rounded MT Bold" panose="020F0704030504030204" pitchFamily="34" charset="0"/>
              </a:rPr>
              <a:t>What percentage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Arial Rounded MT Bold" panose="020F0704030504030204" pitchFamily="34" charset="0"/>
              </a:rPr>
              <a:t> of 8-13 year </a:t>
            </a:r>
            <a:r>
              <a:rPr lang="en-US" altLang="en-US" sz="3600" dirty="0" err="1">
                <a:latin typeface="Arial Rounded MT Bold" panose="020F0704030504030204" pitchFamily="34" charset="0"/>
              </a:rPr>
              <a:t>olds</a:t>
            </a:r>
            <a:r>
              <a:rPr lang="en-US" altLang="en-US" sz="3600" dirty="0">
                <a:latin typeface="Arial Rounded MT Bold" panose="020F0704030504030204" pitchFamily="34" charset="0"/>
              </a:rPr>
              <a:t>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Arial Rounded MT Bold" panose="020F0704030504030204" pitchFamily="34" charset="0"/>
              </a:rPr>
              <a:t>Own their own smart device?</a:t>
            </a:r>
          </a:p>
        </p:txBody>
      </p:sp>
      <p:sp>
        <p:nvSpPr>
          <p:cNvPr id="14348" name="AutoShape 22">
            <a:extLst>
              <a:ext uri="{FF2B5EF4-FFF2-40B4-BE49-F238E27FC236}">
                <a16:creationId xmlns:a16="http://schemas.microsoft.com/office/drawing/2014/main" id="{F3300DFA-9B6D-483B-AF81-7BA1809F5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64820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solidFill>
            <a:srgbClr val="002060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5143" name="Text Box 23">
            <a:extLst>
              <a:ext uri="{FF2B5EF4-FFF2-40B4-BE49-F238E27FC236}">
                <a16:creationId xmlns:a16="http://schemas.microsoft.com/office/drawing/2014/main" id="{D90F63B2-72E7-4813-B85E-67C919BC5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800600"/>
            <a:ext cx="10244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dirty="0">
                <a:solidFill>
                  <a:srgbClr val="FF9933"/>
                </a:solidFill>
                <a:latin typeface="Arial Rounded MT Bold" panose="020F0704030504030204" pitchFamily="34" charset="0"/>
              </a:rPr>
              <a:t>B.</a:t>
            </a:r>
            <a:r>
              <a:rPr lang="en-US" altLang="en-US" sz="2000" b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IE" altLang="en-US" sz="2000" b="0" dirty="0">
                <a:latin typeface="Arial Rounded MT Bold" panose="020F0704030504030204" pitchFamily="34" charset="0"/>
              </a:rPr>
              <a:t>92%</a:t>
            </a:r>
            <a:endParaRPr lang="en-US" altLang="en-US" sz="2000" b="0" u="sng" dirty="0">
              <a:latin typeface="Arial Rounded MT Bold" panose="020F0704030504030204" pitchFamily="34" charset="0"/>
            </a:endParaRPr>
          </a:p>
        </p:txBody>
      </p:sp>
      <p:sp>
        <p:nvSpPr>
          <p:cNvPr id="14350" name="AutoShape 24">
            <a:extLst>
              <a:ext uri="{FF2B5EF4-FFF2-40B4-BE49-F238E27FC236}">
                <a16:creationId xmlns:a16="http://schemas.microsoft.com/office/drawing/2014/main" id="{061C94BA-56FE-4C92-ABDB-DBDB91D96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63880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solidFill>
            <a:srgbClr val="002060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5145" name="Text Box 25">
            <a:extLst>
              <a:ext uri="{FF2B5EF4-FFF2-40B4-BE49-F238E27FC236}">
                <a16:creationId xmlns:a16="http://schemas.microsoft.com/office/drawing/2014/main" id="{166A420F-A4C7-4E0C-B5A2-789FBA798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791200"/>
            <a:ext cx="10295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dirty="0">
                <a:solidFill>
                  <a:srgbClr val="FF9933"/>
                </a:solidFill>
                <a:latin typeface="Arial Rounded MT Bold" panose="020F0704030504030204" pitchFamily="34" charset="0"/>
              </a:rPr>
              <a:t>C.</a:t>
            </a:r>
            <a:r>
              <a:rPr lang="en-US" altLang="en-US" sz="2000" b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2000" b="0" dirty="0">
                <a:latin typeface="Arial Rounded MT Bold" panose="020F0704030504030204" pitchFamily="34" charset="0"/>
              </a:rPr>
              <a:t>86%</a:t>
            </a:r>
          </a:p>
        </p:txBody>
      </p:sp>
      <p:sp>
        <p:nvSpPr>
          <p:cNvPr id="14352" name="AutoShape 26">
            <a:extLst>
              <a:ext uri="{FF2B5EF4-FFF2-40B4-BE49-F238E27FC236}">
                <a16:creationId xmlns:a16="http://schemas.microsoft.com/office/drawing/2014/main" id="{6D6C0FFF-49B4-4420-A495-AF9434A3E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63880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solidFill>
            <a:srgbClr val="002060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5147" name="Text Box 27">
            <a:extLst>
              <a:ext uri="{FF2B5EF4-FFF2-40B4-BE49-F238E27FC236}">
                <a16:creationId xmlns:a16="http://schemas.microsoft.com/office/drawing/2014/main" id="{F513CDC9-27F6-413F-A553-66CDAD3D6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5791200"/>
            <a:ext cx="10870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dirty="0">
                <a:solidFill>
                  <a:srgbClr val="FF9933"/>
                </a:solidFill>
                <a:latin typeface="Arial Rounded MT Bold" panose="020F0704030504030204" pitchFamily="34" charset="0"/>
              </a:rPr>
              <a:t>D.</a:t>
            </a:r>
            <a:r>
              <a:rPr lang="en-US" altLang="en-US" sz="2000" b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 </a:t>
            </a:r>
            <a:r>
              <a:rPr lang="en-US" altLang="en-US" sz="2000" b="0" dirty="0">
                <a:latin typeface="Arial Rounded MT Bold" panose="020F0704030504030204" pitchFamily="34" charset="0"/>
              </a:rPr>
              <a:t>45%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BF996661-1920-46B4-9F05-D9B3B7F2D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034" y="208671"/>
            <a:ext cx="3245986" cy="270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utoUpdateAnimBg="0"/>
      <p:bldP spid="5141" grpId="0" autoUpdateAnimBg="0"/>
      <p:bldP spid="5143" grpId="0" autoUpdateAnimBg="0"/>
      <p:bldP spid="5145" grpId="0" autoUpdateAnimBg="0"/>
      <p:bldP spid="514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392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6">
            <a:extLst>
              <a:ext uri="{FF2B5EF4-FFF2-40B4-BE49-F238E27FC236}">
                <a16:creationId xmlns:a16="http://schemas.microsoft.com/office/drawing/2014/main" id="{2FEA048D-3FD5-4BF8-B0F0-16020B49C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64820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solidFill>
            <a:srgbClr val="0070C0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15363" name="Text Box 7">
            <a:extLst>
              <a:ext uri="{FF2B5EF4-FFF2-40B4-BE49-F238E27FC236}">
                <a16:creationId xmlns:a16="http://schemas.microsoft.com/office/drawing/2014/main" id="{F10277D0-B7F8-490E-9D7F-986D820FC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800600"/>
            <a:ext cx="328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9933"/>
                </a:solidFill>
                <a:latin typeface="Arial Rounded MT Bold" panose="020F0704030504030204" pitchFamily="34" charset="0"/>
              </a:rPr>
              <a:t>.</a:t>
            </a:r>
            <a:r>
              <a:rPr lang="en-US" altLang="en-US" sz="2000" b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15364" name="Line 8">
            <a:extLst>
              <a:ext uri="{FF2B5EF4-FFF2-40B4-BE49-F238E27FC236}">
                <a16:creationId xmlns:a16="http://schemas.microsoft.com/office/drawing/2014/main" id="{EC2ABA58-6736-4D00-90AF-B9A78932E08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1813" y="5029200"/>
            <a:ext cx="30162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5365" name="Line 9">
            <a:extLst>
              <a:ext uri="{FF2B5EF4-FFF2-40B4-BE49-F238E27FC236}">
                <a16:creationId xmlns:a16="http://schemas.microsoft.com/office/drawing/2014/main" id="{2F521849-CDEF-4A39-827E-5AA64BABA17F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5029200"/>
            <a:ext cx="7620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5366" name="Line 10">
            <a:extLst>
              <a:ext uri="{FF2B5EF4-FFF2-40B4-BE49-F238E27FC236}">
                <a16:creationId xmlns:a16="http://schemas.microsoft.com/office/drawing/2014/main" id="{00040D6F-8F7E-4BDA-BA07-C42C29E0F7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5029200"/>
            <a:ext cx="6096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5367" name="Line 11">
            <a:extLst>
              <a:ext uri="{FF2B5EF4-FFF2-40B4-BE49-F238E27FC236}">
                <a16:creationId xmlns:a16="http://schemas.microsoft.com/office/drawing/2014/main" id="{114F8A97-5588-449B-8379-717C967DBD8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6019800"/>
            <a:ext cx="6096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5368" name="Line 12">
            <a:extLst>
              <a:ext uri="{FF2B5EF4-FFF2-40B4-BE49-F238E27FC236}">
                <a16:creationId xmlns:a16="http://schemas.microsoft.com/office/drawing/2014/main" id="{926FF20E-3037-4F92-BC06-976DAA1397D2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6019800"/>
            <a:ext cx="7620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5369" name="Line 13">
            <a:extLst>
              <a:ext uri="{FF2B5EF4-FFF2-40B4-BE49-F238E27FC236}">
                <a16:creationId xmlns:a16="http://schemas.microsoft.com/office/drawing/2014/main" id="{6D294A32-E743-4E04-914A-78C68716076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6019800"/>
            <a:ext cx="30162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grpSp>
        <p:nvGrpSpPr>
          <p:cNvPr id="26634" name="Group 14">
            <a:extLst>
              <a:ext uri="{FF2B5EF4-FFF2-40B4-BE49-F238E27FC236}">
                <a16:creationId xmlns:a16="http://schemas.microsoft.com/office/drawing/2014/main" id="{BCE555B9-E51A-4387-BAB8-AC32161C0E6B}"/>
              </a:ext>
            </a:extLst>
          </p:cNvPr>
          <p:cNvGrpSpPr>
            <a:grpSpLocks/>
          </p:cNvGrpSpPr>
          <p:nvPr/>
        </p:nvGrpSpPr>
        <p:grpSpPr bwMode="auto">
          <a:xfrm>
            <a:off x="0" y="609600"/>
            <a:ext cx="9144000" cy="3200400"/>
            <a:chOff x="0" y="768"/>
            <a:chExt cx="5760" cy="2016"/>
          </a:xfrm>
          <a:solidFill>
            <a:srgbClr val="FFC000"/>
          </a:solidFill>
        </p:grpSpPr>
        <p:sp>
          <p:nvSpPr>
            <p:cNvPr id="26647" name="AutoShape 15">
              <a:extLst>
                <a:ext uri="{FF2B5EF4-FFF2-40B4-BE49-F238E27FC236}">
                  <a16:creationId xmlns:a16="http://schemas.microsoft.com/office/drawing/2014/main" id="{8A9CE7E8-FABB-490A-9A55-C7495ABCA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768"/>
              <a:ext cx="5472" cy="2016"/>
            </a:xfrm>
            <a:prstGeom prst="hexagon">
              <a:avLst>
                <a:gd name="adj" fmla="val 32446"/>
                <a:gd name="vf" fmla="val 115470"/>
              </a:avLst>
            </a:prstGeom>
            <a:grpFill/>
            <a:ln w="635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  <a:lvl2pPr marL="742950" indent="-285750">
                <a:defRPr sz="2000" b="1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2pPr>
              <a:lvl3pPr marL="1143000" indent="-228600">
                <a:defRPr sz="2000" b="1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3pPr>
              <a:lvl4pPr marL="1600200" indent="-228600">
                <a:defRPr sz="2000" b="1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4pPr>
              <a:lvl5pPr marL="2057400" indent="-228600">
                <a:defRPr sz="2000" b="1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648" name="Line 16">
              <a:extLst>
                <a:ext uri="{FF2B5EF4-FFF2-40B4-BE49-F238E27FC236}">
                  <a16:creationId xmlns:a16="http://schemas.microsoft.com/office/drawing/2014/main" id="{7EE09448-A2EE-4901-95AD-D91D8C30EA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16" y="1776"/>
              <a:ext cx="144" cy="0"/>
            </a:xfrm>
            <a:prstGeom prst="line">
              <a:avLst/>
            </a:prstGeom>
            <a:grpFill/>
            <a:ln w="635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IE"/>
            </a:p>
          </p:txBody>
        </p:sp>
        <p:sp>
          <p:nvSpPr>
            <p:cNvPr id="26649" name="Line 17">
              <a:extLst>
                <a:ext uri="{FF2B5EF4-FFF2-40B4-BE49-F238E27FC236}">
                  <a16:creationId xmlns:a16="http://schemas.microsoft.com/office/drawing/2014/main" id="{B72B16D9-35CC-4D58-AB5E-26322E72A3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776"/>
              <a:ext cx="144" cy="0"/>
            </a:xfrm>
            <a:prstGeom prst="line">
              <a:avLst/>
            </a:prstGeom>
            <a:grpFill/>
            <a:ln w="635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IE"/>
            </a:p>
          </p:txBody>
        </p:sp>
      </p:grpSp>
      <p:sp>
        <p:nvSpPr>
          <p:cNvPr id="15371" name="Text Box 21">
            <a:extLst>
              <a:ext uri="{FF2B5EF4-FFF2-40B4-BE49-F238E27FC236}">
                <a16:creationId xmlns:a16="http://schemas.microsoft.com/office/drawing/2014/main" id="{F97D5994-1A79-46D7-97A4-27E1F61F8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5" y="1600200"/>
            <a:ext cx="7467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4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latin typeface="Arial Rounded MT Bold" panose="020F0704030504030204" pitchFamily="34" charset="0"/>
              </a:rPr>
              <a:t>The Correct Answer is …</a:t>
            </a:r>
          </a:p>
        </p:txBody>
      </p:sp>
      <p:sp>
        <p:nvSpPr>
          <p:cNvPr id="15372" name="AutoShape 22">
            <a:extLst>
              <a:ext uri="{FF2B5EF4-FFF2-40B4-BE49-F238E27FC236}">
                <a16:creationId xmlns:a16="http://schemas.microsoft.com/office/drawing/2014/main" id="{77320E94-1BA4-48DA-AECC-BF222F152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64820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solidFill>
            <a:srgbClr val="00CC00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15373" name="Text Box 23">
            <a:extLst>
              <a:ext uri="{FF2B5EF4-FFF2-40B4-BE49-F238E27FC236}">
                <a16:creationId xmlns:a16="http://schemas.microsoft.com/office/drawing/2014/main" id="{736DA8B0-44E5-4D8B-972B-412CA6823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800600"/>
            <a:ext cx="10244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dirty="0">
                <a:solidFill>
                  <a:srgbClr val="FF9933"/>
                </a:solidFill>
                <a:latin typeface="Arial Rounded MT Bold" panose="020F0704030504030204" pitchFamily="34" charset="0"/>
              </a:rPr>
              <a:t>B.</a:t>
            </a:r>
            <a:r>
              <a:rPr lang="en-US" altLang="en-US" sz="2000" b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2000" b="0" dirty="0">
                <a:latin typeface="Arial Rounded MT Bold" panose="020F0704030504030204" pitchFamily="34" charset="0"/>
              </a:rPr>
              <a:t>92%</a:t>
            </a:r>
          </a:p>
        </p:txBody>
      </p:sp>
      <p:sp>
        <p:nvSpPr>
          <p:cNvPr id="15374" name="AutoShape 24">
            <a:extLst>
              <a:ext uri="{FF2B5EF4-FFF2-40B4-BE49-F238E27FC236}">
                <a16:creationId xmlns:a16="http://schemas.microsoft.com/office/drawing/2014/main" id="{87F5B8E1-D8ED-47C7-B5EF-F9072AEFB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63880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solidFill>
            <a:srgbClr val="0070C0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15375" name="Text Box 25">
            <a:extLst>
              <a:ext uri="{FF2B5EF4-FFF2-40B4-BE49-F238E27FC236}">
                <a16:creationId xmlns:a16="http://schemas.microsoft.com/office/drawing/2014/main" id="{7435E1D9-32CA-4F21-803E-1CD939E1A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791200"/>
            <a:ext cx="249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15376" name="AutoShape 26">
            <a:extLst>
              <a:ext uri="{FF2B5EF4-FFF2-40B4-BE49-F238E27FC236}">
                <a16:creationId xmlns:a16="http://schemas.microsoft.com/office/drawing/2014/main" id="{24CD8BA8-76D5-4975-A33F-69844307C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63880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solidFill>
            <a:srgbClr val="0070C0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15377" name="AutoShape 27" descr="Time to Move 2018 t-shirt design contest | European Youth Portal">
            <a:extLst>
              <a:ext uri="{FF2B5EF4-FFF2-40B4-BE49-F238E27FC236}">
                <a16:creationId xmlns:a16="http://schemas.microsoft.com/office/drawing/2014/main" id="{46A03D64-6549-45F3-BE6F-255D93806C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E" altLang="en-US" sz="200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EFC1F5-DD4A-48FE-AF79-633D06CCA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874" y="838199"/>
            <a:ext cx="3023878" cy="181676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6">
            <a:extLst>
              <a:ext uri="{FF2B5EF4-FFF2-40B4-BE49-F238E27FC236}">
                <a16:creationId xmlns:a16="http://schemas.microsoft.com/office/drawing/2014/main" id="{9C925FBE-3D51-4633-B422-171D1E435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13" y="4645025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solidFill>
            <a:srgbClr val="002060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04856E4A-0C8A-469F-8220-ED5C46F0C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800600"/>
            <a:ext cx="9861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dirty="0">
                <a:solidFill>
                  <a:srgbClr val="FF9933"/>
                </a:solidFill>
                <a:latin typeface="Arial Rounded MT Bold" panose="020F0704030504030204" pitchFamily="34" charset="0"/>
              </a:rPr>
              <a:t>A.</a:t>
            </a:r>
            <a:r>
              <a:rPr lang="en-US" altLang="en-US" sz="2000" b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IE" altLang="en-US" sz="1800" b="0" dirty="0">
                <a:latin typeface="Arial Rounded MT Bold" panose="020F0704030504030204" pitchFamily="34" charset="0"/>
              </a:rPr>
              <a:t>43%</a:t>
            </a:r>
            <a:endParaRPr lang="en-US" altLang="en-US" sz="2000" b="0" u="sng" dirty="0">
              <a:latin typeface="Arial Rounded MT Bold" panose="020F0704030504030204" pitchFamily="34" charset="0"/>
            </a:endParaRPr>
          </a:p>
        </p:txBody>
      </p:sp>
      <p:sp>
        <p:nvSpPr>
          <p:cNvPr id="16388" name="Line 8">
            <a:extLst>
              <a:ext uri="{FF2B5EF4-FFF2-40B4-BE49-F238E27FC236}">
                <a16:creationId xmlns:a16="http://schemas.microsoft.com/office/drawing/2014/main" id="{78C1DCEF-D7E0-45E6-96F7-CD8BF72502F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3713" y="5029200"/>
            <a:ext cx="33972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6389" name="Line 9">
            <a:extLst>
              <a:ext uri="{FF2B5EF4-FFF2-40B4-BE49-F238E27FC236}">
                <a16:creationId xmlns:a16="http://schemas.microsoft.com/office/drawing/2014/main" id="{A327B854-F796-4149-ABF8-C98FC5732378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5029200"/>
            <a:ext cx="7620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6390" name="Line 10">
            <a:extLst>
              <a:ext uri="{FF2B5EF4-FFF2-40B4-BE49-F238E27FC236}">
                <a16:creationId xmlns:a16="http://schemas.microsoft.com/office/drawing/2014/main" id="{899E6D2B-EA2E-4E52-AFEC-3C9AB87EAE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5029200"/>
            <a:ext cx="6096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6391" name="Line 11">
            <a:extLst>
              <a:ext uri="{FF2B5EF4-FFF2-40B4-BE49-F238E27FC236}">
                <a16:creationId xmlns:a16="http://schemas.microsoft.com/office/drawing/2014/main" id="{AB14DB7C-373D-4DAE-B5F8-EC0B1343EF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6019800"/>
            <a:ext cx="6096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6392" name="Line 12">
            <a:extLst>
              <a:ext uri="{FF2B5EF4-FFF2-40B4-BE49-F238E27FC236}">
                <a16:creationId xmlns:a16="http://schemas.microsoft.com/office/drawing/2014/main" id="{E43604A8-86EA-4A1E-A6C0-746D86638CDF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6019800"/>
            <a:ext cx="7620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6393" name="Line 13">
            <a:extLst>
              <a:ext uri="{FF2B5EF4-FFF2-40B4-BE49-F238E27FC236}">
                <a16:creationId xmlns:a16="http://schemas.microsoft.com/office/drawing/2014/main" id="{8D711C9F-5730-480E-8A8F-BE457917601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6019800"/>
            <a:ext cx="30162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grpSp>
        <p:nvGrpSpPr>
          <p:cNvPr id="16394" name="Group 14">
            <a:extLst>
              <a:ext uri="{FF2B5EF4-FFF2-40B4-BE49-F238E27FC236}">
                <a16:creationId xmlns:a16="http://schemas.microsoft.com/office/drawing/2014/main" id="{82C57661-24E9-40B3-8534-19B962CA9099}"/>
              </a:ext>
            </a:extLst>
          </p:cNvPr>
          <p:cNvGrpSpPr>
            <a:grpSpLocks/>
          </p:cNvGrpSpPr>
          <p:nvPr/>
        </p:nvGrpSpPr>
        <p:grpSpPr bwMode="auto">
          <a:xfrm>
            <a:off x="0" y="609600"/>
            <a:ext cx="9144000" cy="3200400"/>
            <a:chOff x="0" y="768"/>
            <a:chExt cx="5760" cy="2016"/>
          </a:xfrm>
        </p:grpSpPr>
        <p:sp>
          <p:nvSpPr>
            <p:cNvPr id="16403" name="AutoShape 15">
              <a:extLst>
                <a:ext uri="{FF2B5EF4-FFF2-40B4-BE49-F238E27FC236}">
                  <a16:creationId xmlns:a16="http://schemas.microsoft.com/office/drawing/2014/main" id="{836E72E0-6DA8-4CC4-9A34-E2DDDFF0F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768"/>
              <a:ext cx="5472" cy="2016"/>
            </a:xfrm>
            <a:prstGeom prst="hexagon">
              <a:avLst>
                <a:gd name="adj" fmla="val 32446"/>
                <a:gd name="vf" fmla="val 115470"/>
              </a:avLst>
            </a:prstGeom>
            <a:solidFill>
              <a:srgbClr val="FFC000"/>
            </a:solidFill>
            <a:ln w="635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b="0"/>
            </a:p>
          </p:txBody>
        </p:sp>
        <p:sp>
          <p:nvSpPr>
            <p:cNvPr id="16404" name="Line 16">
              <a:extLst>
                <a:ext uri="{FF2B5EF4-FFF2-40B4-BE49-F238E27FC236}">
                  <a16:creationId xmlns:a16="http://schemas.microsoft.com/office/drawing/2014/main" id="{3598D282-0151-40FB-B9AA-C77232BFC1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16" y="1776"/>
              <a:ext cx="144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16405" name="Line 17">
              <a:extLst>
                <a:ext uri="{FF2B5EF4-FFF2-40B4-BE49-F238E27FC236}">
                  <a16:creationId xmlns:a16="http://schemas.microsoft.com/office/drawing/2014/main" id="{E1DFE549-70F5-451C-9810-C5BAAF49C7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776"/>
              <a:ext cx="144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E"/>
            </a:p>
          </p:txBody>
        </p:sp>
      </p:grpSp>
      <p:sp>
        <p:nvSpPr>
          <p:cNvPr id="5141" name="Text Box 21">
            <a:extLst>
              <a:ext uri="{FF2B5EF4-FFF2-40B4-BE49-F238E27FC236}">
                <a16:creationId xmlns:a16="http://schemas.microsoft.com/office/drawing/2014/main" id="{5BEBA05D-1D56-438E-82A2-70E994602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163" y="694533"/>
            <a:ext cx="5149137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Arial Rounded MT Bold" panose="020F0704030504030204" pitchFamily="34" charset="0"/>
              </a:rPr>
              <a:t>What percentage of children are speaking to strangers online?</a:t>
            </a:r>
          </a:p>
        </p:txBody>
      </p:sp>
      <p:sp>
        <p:nvSpPr>
          <p:cNvPr id="16396" name="AutoShape 22">
            <a:extLst>
              <a:ext uri="{FF2B5EF4-FFF2-40B4-BE49-F238E27FC236}">
                <a16:creationId xmlns:a16="http://schemas.microsoft.com/office/drawing/2014/main" id="{768D01A7-DDFD-4265-8251-5AA0ED836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64820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solidFill>
            <a:srgbClr val="002060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5143" name="Text Box 23">
            <a:extLst>
              <a:ext uri="{FF2B5EF4-FFF2-40B4-BE49-F238E27FC236}">
                <a16:creationId xmlns:a16="http://schemas.microsoft.com/office/drawing/2014/main" id="{DC236AC4-3693-4DC0-83CF-58425438C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800600"/>
            <a:ext cx="10244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dirty="0">
                <a:solidFill>
                  <a:srgbClr val="FF9933"/>
                </a:solidFill>
                <a:latin typeface="Arial Rounded MT Bold" panose="020F0704030504030204" pitchFamily="34" charset="0"/>
              </a:rPr>
              <a:t>B.</a:t>
            </a:r>
            <a:r>
              <a:rPr lang="en-US" altLang="en-US" sz="2000" b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IE" altLang="en-US" sz="2000" b="0" dirty="0">
                <a:latin typeface="Arial Rounded MT Bold" panose="020F0704030504030204" pitchFamily="34" charset="0"/>
              </a:rPr>
              <a:t>37%</a:t>
            </a:r>
            <a:endParaRPr lang="en-US" altLang="en-US" sz="2000" b="0" u="sng" dirty="0">
              <a:latin typeface="Arial Rounded MT Bold" panose="020F0704030504030204" pitchFamily="34" charset="0"/>
            </a:endParaRPr>
          </a:p>
        </p:txBody>
      </p:sp>
      <p:sp>
        <p:nvSpPr>
          <p:cNvPr id="16398" name="AutoShape 24">
            <a:extLst>
              <a:ext uri="{FF2B5EF4-FFF2-40B4-BE49-F238E27FC236}">
                <a16:creationId xmlns:a16="http://schemas.microsoft.com/office/drawing/2014/main" id="{C8EC299B-05BD-4FFE-8D19-7766FC739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63880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solidFill>
            <a:srgbClr val="002060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5145" name="Text Box 25">
            <a:extLst>
              <a:ext uri="{FF2B5EF4-FFF2-40B4-BE49-F238E27FC236}">
                <a16:creationId xmlns:a16="http://schemas.microsoft.com/office/drawing/2014/main" id="{511A30D6-54BA-44AA-A1F4-C5A782BC9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791200"/>
            <a:ext cx="10295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dirty="0">
                <a:solidFill>
                  <a:srgbClr val="FF9933"/>
                </a:solidFill>
                <a:latin typeface="Arial Rounded MT Bold" panose="020F0704030504030204" pitchFamily="34" charset="0"/>
              </a:rPr>
              <a:t>C.</a:t>
            </a:r>
            <a:r>
              <a:rPr lang="en-US" altLang="en-US" sz="2000" b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IE" altLang="en-US" sz="2000" b="0" dirty="0">
                <a:latin typeface="Arial Rounded MT Bold" panose="020F0704030504030204" pitchFamily="34" charset="0"/>
              </a:rPr>
              <a:t>64%</a:t>
            </a:r>
            <a:endParaRPr lang="en-US" altLang="en-US" sz="2000" b="0" dirty="0">
              <a:latin typeface="Arial Rounded MT Bold" panose="020F0704030504030204" pitchFamily="34" charset="0"/>
            </a:endParaRPr>
          </a:p>
        </p:txBody>
      </p:sp>
      <p:sp>
        <p:nvSpPr>
          <p:cNvPr id="16400" name="AutoShape 26">
            <a:extLst>
              <a:ext uri="{FF2B5EF4-FFF2-40B4-BE49-F238E27FC236}">
                <a16:creationId xmlns:a16="http://schemas.microsoft.com/office/drawing/2014/main" id="{243CC0E6-1EA4-4284-9DC6-A8C3434F3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63880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solidFill>
            <a:srgbClr val="002060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5147" name="Text Box 27">
            <a:extLst>
              <a:ext uri="{FF2B5EF4-FFF2-40B4-BE49-F238E27FC236}">
                <a16:creationId xmlns:a16="http://schemas.microsoft.com/office/drawing/2014/main" id="{F772F459-94E2-4B48-AFD3-F57B76BD4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5791200"/>
            <a:ext cx="10229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dirty="0">
                <a:solidFill>
                  <a:srgbClr val="FF9933"/>
                </a:solidFill>
                <a:latin typeface="Arial Rounded MT Bold" panose="020F0704030504030204" pitchFamily="34" charset="0"/>
              </a:rPr>
              <a:t>D.</a:t>
            </a:r>
            <a:r>
              <a:rPr lang="en-US" altLang="en-US" sz="2000" b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IE" altLang="en-US" sz="2000" b="0" dirty="0">
                <a:latin typeface="Arial Rounded MT Bold" panose="020F0704030504030204" pitchFamily="34" charset="0"/>
              </a:rPr>
              <a:t>19%</a:t>
            </a:r>
            <a:endParaRPr lang="en-US" altLang="en-US" sz="2000" b="0" u="sng" dirty="0">
              <a:latin typeface="Arial Rounded MT Bold" panose="020F0704030504030204" pitchFamily="34" charset="0"/>
            </a:endParaRPr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3E7A874C-715B-4794-8D79-13A356E06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61393"/>
            <a:ext cx="2687606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utoUpdateAnimBg="0"/>
      <p:bldP spid="5141" grpId="0" autoUpdateAnimBg="0"/>
      <p:bldP spid="5143" grpId="0" autoUpdateAnimBg="0"/>
      <p:bldP spid="5145" grpId="0" autoUpdateAnimBg="0"/>
      <p:bldP spid="514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392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6">
            <a:extLst>
              <a:ext uri="{FF2B5EF4-FFF2-40B4-BE49-F238E27FC236}">
                <a16:creationId xmlns:a16="http://schemas.microsoft.com/office/drawing/2014/main" id="{794269B2-96B9-4566-B766-050DA6056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64820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solidFill>
            <a:srgbClr val="00CC00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17411" name="Text Box 7">
            <a:extLst>
              <a:ext uri="{FF2B5EF4-FFF2-40B4-BE49-F238E27FC236}">
                <a16:creationId xmlns:a16="http://schemas.microsoft.com/office/drawing/2014/main" id="{CAE8FF38-E51B-4ECE-B6BD-7E5FAB746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800600"/>
            <a:ext cx="10374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dirty="0">
                <a:solidFill>
                  <a:srgbClr val="FF9933"/>
                </a:solidFill>
                <a:latin typeface="Arial Rounded MT Bold" panose="020F0704030504030204" pitchFamily="34" charset="0"/>
              </a:rPr>
              <a:t>A.</a:t>
            </a:r>
            <a:r>
              <a:rPr lang="en-US" altLang="en-US" sz="2000" b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IE" altLang="en-US" sz="2000" b="0" dirty="0">
                <a:latin typeface="Arial Rounded MT Bold" panose="020F0704030504030204" pitchFamily="34" charset="0"/>
              </a:rPr>
              <a:t>43%</a:t>
            </a:r>
            <a:endParaRPr lang="en-US" altLang="en-US" sz="2000" b="0" dirty="0">
              <a:latin typeface="Arial Rounded MT Bold" panose="020F0704030504030204" pitchFamily="34" charset="0"/>
            </a:endParaRPr>
          </a:p>
        </p:txBody>
      </p:sp>
      <p:sp>
        <p:nvSpPr>
          <p:cNvPr id="17412" name="Line 8">
            <a:extLst>
              <a:ext uri="{FF2B5EF4-FFF2-40B4-BE49-F238E27FC236}">
                <a16:creationId xmlns:a16="http://schemas.microsoft.com/office/drawing/2014/main" id="{EBE0A874-21B7-4404-A4C8-123C9C67C9D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1813" y="5029200"/>
            <a:ext cx="30162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7413" name="Line 9">
            <a:extLst>
              <a:ext uri="{FF2B5EF4-FFF2-40B4-BE49-F238E27FC236}">
                <a16:creationId xmlns:a16="http://schemas.microsoft.com/office/drawing/2014/main" id="{CE42DFB1-6B6E-4BC4-B4A6-AC9F75F972D3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5029200"/>
            <a:ext cx="7620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7414" name="Line 10">
            <a:extLst>
              <a:ext uri="{FF2B5EF4-FFF2-40B4-BE49-F238E27FC236}">
                <a16:creationId xmlns:a16="http://schemas.microsoft.com/office/drawing/2014/main" id="{F53CD622-46A9-46CB-A5FA-C469F81674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5029200"/>
            <a:ext cx="6096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7415" name="Line 11">
            <a:extLst>
              <a:ext uri="{FF2B5EF4-FFF2-40B4-BE49-F238E27FC236}">
                <a16:creationId xmlns:a16="http://schemas.microsoft.com/office/drawing/2014/main" id="{5BD8E825-A4C6-4888-BE8D-D40AA8DAAC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6019800"/>
            <a:ext cx="6096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7416" name="Line 12">
            <a:extLst>
              <a:ext uri="{FF2B5EF4-FFF2-40B4-BE49-F238E27FC236}">
                <a16:creationId xmlns:a16="http://schemas.microsoft.com/office/drawing/2014/main" id="{85503A1B-5C45-4FF3-9B7D-30447652C701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6019800"/>
            <a:ext cx="7620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7417" name="Line 13">
            <a:extLst>
              <a:ext uri="{FF2B5EF4-FFF2-40B4-BE49-F238E27FC236}">
                <a16:creationId xmlns:a16="http://schemas.microsoft.com/office/drawing/2014/main" id="{36ACD85C-F9E7-42C1-908A-D8863AED72E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6019800"/>
            <a:ext cx="30162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grpSp>
        <p:nvGrpSpPr>
          <p:cNvPr id="26634" name="Group 14">
            <a:extLst>
              <a:ext uri="{FF2B5EF4-FFF2-40B4-BE49-F238E27FC236}">
                <a16:creationId xmlns:a16="http://schemas.microsoft.com/office/drawing/2014/main" id="{8200CF4D-73E9-4C3D-9F58-6F0EB4CE704A}"/>
              </a:ext>
            </a:extLst>
          </p:cNvPr>
          <p:cNvGrpSpPr>
            <a:grpSpLocks/>
          </p:cNvGrpSpPr>
          <p:nvPr/>
        </p:nvGrpSpPr>
        <p:grpSpPr bwMode="auto">
          <a:xfrm>
            <a:off x="0" y="609600"/>
            <a:ext cx="9144000" cy="3200400"/>
            <a:chOff x="0" y="768"/>
            <a:chExt cx="5760" cy="2016"/>
          </a:xfrm>
          <a:solidFill>
            <a:srgbClr val="FFC000"/>
          </a:solidFill>
        </p:grpSpPr>
        <p:sp>
          <p:nvSpPr>
            <p:cNvPr id="26647" name="AutoShape 15">
              <a:extLst>
                <a:ext uri="{FF2B5EF4-FFF2-40B4-BE49-F238E27FC236}">
                  <a16:creationId xmlns:a16="http://schemas.microsoft.com/office/drawing/2014/main" id="{6C5DDAE7-23B1-4B14-B0EA-ABA0AE7AF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768"/>
              <a:ext cx="5472" cy="2016"/>
            </a:xfrm>
            <a:prstGeom prst="hexagon">
              <a:avLst>
                <a:gd name="adj" fmla="val 32446"/>
                <a:gd name="vf" fmla="val 115470"/>
              </a:avLst>
            </a:prstGeom>
            <a:grpFill/>
            <a:ln w="635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  <a:lvl2pPr marL="742950" indent="-285750">
                <a:defRPr sz="2000" b="1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2pPr>
              <a:lvl3pPr marL="1143000" indent="-228600">
                <a:defRPr sz="2000" b="1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3pPr>
              <a:lvl4pPr marL="1600200" indent="-228600">
                <a:defRPr sz="2000" b="1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4pPr>
              <a:lvl5pPr marL="2057400" indent="-228600">
                <a:defRPr sz="2000" b="1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648" name="Line 16">
              <a:extLst>
                <a:ext uri="{FF2B5EF4-FFF2-40B4-BE49-F238E27FC236}">
                  <a16:creationId xmlns:a16="http://schemas.microsoft.com/office/drawing/2014/main" id="{3C66B05A-F54F-49B9-B33A-E08BF5743C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16" y="1776"/>
              <a:ext cx="144" cy="0"/>
            </a:xfrm>
            <a:prstGeom prst="line">
              <a:avLst/>
            </a:prstGeom>
            <a:grpFill/>
            <a:ln w="635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IE"/>
            </a:p>
          </p:txBody>
        </p:sp>
        <p:sp>
          <p:nvSpPr>
            <p:cNvPr id="26649" name="Line 17">
              <a:extLst>
                <a:ext uri="{FF2B5EF4-FFF2-40B4-BE49-F238E27FC236}">
                  <a16:creationId xmlns:a16="http://schemas.microsoft.com/office/drawing/2014/main" id="{CFB65F53-B4B6-4FAB-9A6F-79A9B1EE65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776"/>
              <a:ext cx="144" cy="0"/>
            </a:xfrm>
            <a:prstGeom prst="line">
              <a:avLst/>
            </a:prstGeom>
            <a:grpFill/>
            <a:ln w="635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IE"/>
            </a:p>
          </p:txBody>
        </p:sp>
      </p:grpSp>
      <p:sp>
        <p:nvSpPr>
          <p:cNvPr id="17419" name="Text Box 21">
            <a:extLst>
              <a:ext uri="{FF2B5EF4-FFF2-40B4-BE49-F238E27FC236}">
                <a16:creationId xmlns:a16="http://schemas.microsoft.com/office/drawing/2014/main" id="{55C2BEAC-FB02-4D88-9DD6-CFE07E61A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5" y="1600200"/>
            <a:ext cx="7467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4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latin typeface="Arial Rounded MT Bold" panose="020F0704030504030204" pitchFamily="34" charset="0"/>
              </a:rPr>
              <a:t>The Correct Answer is …</a:t>
            </a:r>
          </a:p>
        </p:txBody>
      </p:sp>
      <p:sp>
        <p:nvSpPr>
          <p:cNvPr id="17420" name="AutoShape 22">
            <a:extLst>
              <a:ext uri="{FF2B5EF4-FFF2-40B4-BE49-F238E27FC236}">
                <a16:creationId xmlns:a16="http://schemas.microsoft.com/office/drawing/2014/main" id="{1367C37D-D4C8-4592-854B-3E4AB0F78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64820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solidFill>
            <a:srgbClr val="0070C0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17421" name="AutoShape 24">
            <a:extLst>
              <a:ext uri="{FF2B5EF4-FFF2-40B4-BE49-F238E27FC236}">
                <a16:creationId xmlns:a16="http://schemas.microsoft.com/office/drawing/2014/main" id="{0DDFDED8-E0C4-4182-A0D8-6D833B707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56260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solidFill>
            <a:srgbClr val="0070C0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17422" name="AutoShape 26">
            <a:extLst>
              <a:ext uri="{FF2B5EF4-FFF2-40B4-BE49-F238E27FC236}">
                <a16:creationId xmlns:a16="http://schemas.microsoft.com/office/drawing/2014/main" id="{37B95EAC-8898-4AAD-8D6E-FB787EA83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63880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solidFill>
            <a:srgbClr val="0070C0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17423" name="AutoShape 27" descr="Time to Move 2018 t-shirt design contest | European Youth Portal">
            <a:extLst>
              <a:ext uri="{FF2B5EF4-FFF2-40B4-BE49-F238E27FC236}">
                <a16:creationId xmlns:a16="http://schemas.microsoft.com/office/drawing/2014/main" id="{C39CA4B3-F597-4752-B75E-76F991E6D9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E" altLang="en-US" sz="200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CEA5EC-2619-4163-A035-3280CAC3E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874" y="838199"/>
            <a:ext cx="3023878" cy="181676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6">
            <a:extLst>
              <a:ext uri="{FF2B5EF4-FFF2-40B4-BE49-F238E27FC236}">
                <a16:creationId xmlns:a16="http://schemas.microsoft.com/office/drawing/2014/main" id="{F9186B4A-D828-448F-98C9-F27E11F1B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64820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solidFill>
            <a:srgbClr val="002060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F7E5022F-EC3A-4385-8C45-9270C2247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800600"/>
            <a:ext cx="10374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dirty="0">
                <a:solidFill>
                  <a:srgbClr val="FF9933"/>
                </a:solidFill>
                <a:latin typeface="Arial Rounded MT Bold" panose="020F0704030504030204" pitchFamily="34" charset="0"/>
              </a:rPr>
              <a:t>A.</a:t>
            </a:r>
            <a:r>
              <a:rPr lang="en-US" altLang="en-US" sz="2000" b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2000" b="0" dirty="0">
                <a:latin typeface="Arial Rounded MT Bold" panose="020F0704030504030204" pitchFamily="34" charset="0"/>
              </a:rPr>
              <a:t>38%</a:t>
            </a:r>
          </a:p>
        </p:txBody>
      </p:sp>
      <p:sp>
        <p:nvSpPr>
          <p:cNvPr id="18436" name="Line 8">
            <a:extLst>
              <a:ext uri="{FF2B5EF4-FFF2-40B4-BE49-F238E27FC236}">
                <a16:creationId xmlns:a16="http://schemas.microsoft.com/office/drawing/2014/main" id="{CD26DA1C-14E3-4944-A6FC-475786D9348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1813" y="5029200"/>
            <a:ext cx="30162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8437" name="Line 9">
            <a:extLst>
              <a:ext uri="{FF2B5EF4-FFF2-40B4-BE49-F238E27FC236}">
                <a16:creationId xmlns:a16="http://schemas.microsoft.com/office/drawing/2014/main" id="{6EE01F10-B0BA-4F50-ACCB-56DD05924CCF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5029200"/>
            <a:ext cx="7620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8438" name="Line 10">
            <a:extLst>
              <a:ext uri="{FF2B5EF4-FFF2-40B4-BE49-F238E27FC236}">
                <a16:creationId xmlns:a16="http://schemas.microsoft.com/office/drawing/2014/main" id="{374C8B2B-593B-41B9-B55A-C97A723956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5029200"/>
            <a:ext cx="6096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8439" name="Line 11">
            <a:extLst>
              <a:ext uri="{FF2B5EF4-FFF2-40B4-BE49-F238E27FC236}">
                <a16:creationId xmlns:a16="http://schemas.microsoft.com/office/drawing/2014/main" id="{990F4F73-F206-4A8F-BAA4-09CADC9D41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6019800"/>
            <a:ext cx="6096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8440" name="Line 12">
            <a:extLst>
              <a:ext uri="{FF2B5EF4-FFF2-40B4-BE49-F238E27FC236}">
                <a16:creationId xmlns:a16="http://schemas.microsoft.com/office/drawing/2014/main" id="{9568B044-CCD2-49BF-B427-BA67F92D37B0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6019800"/>
            <a:ext cx="7620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8441" name="Line 13">
            <a:extLst>
              <a:ext uri="{FF2B5EF4-FFF2-40B4-BE49-F238E27FC236}">
                <a16:creationId xmlns:a16="http://schemas.microsoft.com/office/drawing/2014/main" id="{1ADD377F-46E0-408F-93F1-FC3C24B9BD5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6019800"/>
            <a:ext cx="30162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grpSp>
        <p:nvGrpSpPr>
          <p:cNvPr id="18442" name="Group 14">
            <a:extLst>
              <a:ext uri="{FF2B5EF4-FFF2-40B4-BE49-F238E27FC236}">
                <a16:creationId xmlns:a16="http://schemas.microsoft.com/office/drawing/2014/main" id="{DC9A2207-346F-4839-9B5E-153EA89D97AD}"/>
              </a:ext>
            </a:extLst>
          </p:cNvPr>
          <p:cNvGrpSpPr>
            <a:grpSpLocks/>
          </p:cNvGrpSpPr>
          <p:nvPr/>
        </p:nvGrpSpPr>
        <p:grpSpPr bwMode="auto">
          <a:xfrm>
            <a:off x="0" y="609600"/>
            <a:ext cx="9144000" cy="3200400"/>
            <a:chOff x="0" y="768"/>
            <a:chExt cx="5760" cy="2016"/>
          </a:xfrm>
        </p:grpSpPr>
        <p:sp>
          <p:nvSpPr>
            <p:cNvPr id="18450" name="AutoShape 15">
              <a:extLst>
                <a:ext uri="{FF2B5EF4-FFF2-40B4-BE49-F238E27FC236}">
                  <a16:creationId xmlns:a16="http://schemas.microsoft.com/office/drawing/2014/main" id="{9881EA5A-5882-4DC5-97D4-813089D28C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768"/>
              <a:ext cx="5472" cy="2016"/>
            </a:xfrm>
            <a:prstGeom prst="hexagon">
              <a:avLst>
                <a:gd name="adj" fmla="val 32446"/>
                <a:gd name="vf" fmla="val 115470"/>
              </a:avLst>
            </a:prstGeom>
            <a:solidFill>
              <a:srgbClr val="FFC000"/>
            </a:solidFill>
            <a:ln w="635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b="0"/>
            </a:p>
          </p:txBody>
        </p:sp>
        <p:sp>
          <p:nvSpPr>
            <p:cNvPr id="18451" name="Line 16">
              <a:extLst>
                <a:ext uri="{FF2B5EF4-FFF2-40B4-BE49-F238E27FC236}">
                  <a16:creationId xmlns:a16="http://schemas.microsoft.com/office/drawing/2014/main" id="{F1B673D1-69B4-452A-8CAD-0DFE641070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16" y="1776"/>
              <a:ext cx="144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18452" name="Line 17">
              <a:extLst>
                <a:ext uri="{FF2B5EF4-FFF2-40B4-BE49-F238E27FC236}">
                  <a16:creationId xmlns:a16="http://schemas.microsoft.com/office/drawing/2014/main" id="{EBF61DBE-1425-4F3C-8097-81EFCD0B1C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776"/>
              <a:ext cx="144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E"/>
            </a:p>
          </p:txBody>
        </p:sp>
      </p:grpSp>
      <p:sp>
        <p:nvSpPr>
          <p:cNvPr id="5141" name="Text Box 21">
            <a:extLst>
              <a:ext uri="{FF2B5EF4-FFF2-40B4-BE49-F238E27FC236}">
                <a16:creationId xmlns:a16="http://schemas.microsoft.com/office/drawing/2014/main" id="{421E8581-7468-4253-BDDC-26B29A01A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50105"/>
            <a:ext cx="60198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2000" b="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0" dirty="0">
                <a:latin typeface="Arial Rounded MT Bold" panose="020F0704030504030204" pitchFamily="34" charset="0"/>
              </a:rPr>
              <a:t>What percentage of children age 8-13 are using snapchat?</a:t>
            </a:r>
            <a:endParaRPr lang="en-US" altLang="en-US" sz="3600" dirty="0">
              <a:latin typeface="Arial Rounded MT Bold" panose="020F0704030504030204" pitchFamily="34" charset="0"/>
            </a:endParaRPr>
          </a:p>
        </p:txBody>
      </p:sp>
      <p:sp>
        <p:nvSpPr>
          <p:cNvPr id="18444" name="AutoShape 22">
            <a:extLst>
              <a:ext uri="{FF2B5EF4-FFF2-40B4-BE49-F238E27FC236}">
                <a16:creationId xmlns:a16="http://schemas.microsoft.com/office/drawing/2014/main" id="{0C64FAEC-6572-4ED1-9837-33ECDF3C6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64820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solidFill>
            <a:srgbClr val="002060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5143" name="Text Box 23">
            <a:extLst>
              <a:ext uri="{FF2B5EF4-FFF2-40B4-BE49-F238E27FC236}">
                <a16:creationId xmlns:a16="http://schemas.microsoft.com/office/drawing/2014/main" id="{D63B53C5-5B48-4D58-8454-0A9061C7C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800600"/>
            <a:ext cx="10244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dirty="0">
                <a:solidFill>
                  <a:srgbClr val="FF9933"/>
                </a:solidFill>
                <a:latin typeface="Arial Rounded MT Bold" panose="020F0704030504030204" pitchFamily="34" charset="0"/>
              </a:rPr>
              <a:t>B.</a:t>
            </a:r>
            <a:r>
              <a:rPr lang="en-US" altLang="en-US" sz="2000" b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2000" b="0" dirty="0">
                <a:latin typeface="Arial Rounded MT Bold" panose="020F0704030504030204" pitchFamily="34" charset="0"/>
              </a:rPr>
              <a:t>44%</a:t>
            </a:r>
            <a:endParaRPr lang="en-US" altLang="en-US" sz="2000" b="0" u="sng" dirty="0">
              <a:latin typeface="Arial Rounded MT Bold" panose="020F0704030504030204" pitchFamily="34" charset="0"/>
            </a:endParaRPr>
          </a:p>
        </p:txBody>
      </p:sp>
      <p:sp>
        <p:nvSpPr>
          <p:cNvPr id="18446" name="AutoShape 24">
            <a:extLst>
              <a:ext uri="{FF2B5EF4-FFF2-40B4-BE49-F238E27FC236}">
                <a16:creationId xmlns:a16="http://schemas.microsoft.com/office/drawing/2014/main" id="{E43A325D-4330-4C8E-9E0A-3B948ECE0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63880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solidFill>
            <a:srgbClr val="002060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5145" name="Text Box 25">
            <a:extLst>
              <a:ext uri="{FF2B5EF4-FFF2-40B4-BE49-F238E27FC236}">
                <a16:creationId xmlns:a16="http://schemas.microsoft.com/office/drawing/2014/main" id="{79B27093-770A-4F7F-A735-A58F11E05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791200"/>
            <a:ext cx="10295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dirty="0">
                <a:solidFill>
                  <a:srgbClr val="FF9933"/>
                </a:solidFill>
                <a:latin typeface="Arial Rounded MT Bold" panose="020F0704030504030204" pitchFamily="34" charset="0"/>
              </a:rPr>
              <a:t>C.</a:t>
            </a:r>
            <a:r>
              <a:rPr lang="en-US" altLang="en-US" sz="2000" b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2000" b="0" dirty="0">
                <a:latin typeface="Arial Rounded MT Bold" panose="020F0704030504030204" pitchFamily="34" charset="0"/>
              </a:rPr>
              <a:t>19%</a:t>
            </a:r>
          </a:p>
        </p:txBody>
      </p:sp>
      <p:sp>
        <p:nvSpPr>
          <p:cNvPr id="18448" name="AutoShape 26">
            <a:extLst>
              <a:ext uri="{FF2B5EF4-FFF2-40B4-BE49-F238E27FC236}">
                <a16:creationId xmlns:a16="http://schemas.microsoft.com/office/drawing/2014/main" id="{7E5E11B6-1873-4E5B-9233-E793F218B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63880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solidFill>
            <a:srgbClr val="002060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5147" name="Text Box 27">
            <a:extLst>
              <a:ext uri="{FF2B5EF4-FFF2-40B4-BE49-F238E27FC236}">
                <a16:creationId xmlns:a16="http://schemas.microsoft.com/office/drawing/2014/main" id="{09A1DD37-4B4F-4F36-A37E-731B38ED2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5791200"/>
            <a:ext cx="10870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dirty="0">
                <a:solidFill>
                  <a:srgbClr val="FF9933"/>
                </a:solidFill>
                <a:latin typeface="Arial Rounded MT Bold" panose="020F0704030504030204" pitchFamily="34" charset="0"/>
              </a:rPr>
              <a:t>D.</a:t>
            </a:r>
            <a:r>
              <a:rPr lang="en-US" altLang="en-US" sz="2000" b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2000" b="0" dirty="0">
                <a:latin typeface="Arial Rounded MT Bold" panose="020F0704030504030204" pitchFamily="34" charset="0"/>
              </a:rPr>
              <a:t>33% </a:t>
            </a:r>
            <a:endParaRPr lang="en-US" altLang="en-US" sz="2000" b="0" u="sng" dirty="0">
              <a:latin typeface="Arial Rounded MT Bold" panose="020F07040305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F811D8-C277-4C73-8E7C-2B04026D9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445507"/>
            <a:ext cx="1554496" cy="1528586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utoUpdateAnimBg="0"/>
      <p:bldP spid="5141" grpId="0" autoUpdateAnimBg="0"/>
      <p:bldP spid="5143" grpId="0" autoUpdateAnimBg="0"/>
      <p:bldP spid="5145" grpId="0" autoUpdateAnimBg="0"/>
      <p:bldP spid="514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392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6">
            <a:extLst>
              <a:ext uri="{FF2B5EF4-FFF2-40B4-BE49-F238E27FC236}">
                <a16:creationId xmlns:a16="http://schemas.microsoft.com/office/drawing/2014/main" id="{30199E07-DAAC-47E8-8215-B7381C7AF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64820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solidFill>
            <a:srgbClr val="0070C0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19459" name="Line 8">
            <a:extLst>
              <a:ext uri="{FF2B5EF4-FFF2-40B4-BE49-F238E27FC236}">
                <a16:creationId xmlns:a16="http://schemas.microsoft.com/office/drawing/2014/main" id="{BD856639-C731-475C-A4D0-585ECDE525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1813" y="5029200"/>
            <a:ext cx="30162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9460" name="Line 9">
            <a:extLst>
              <a:ext uri="{FF2B5EF4-FFF2-40B4-BE49-F238E27FC236}">
                <a16:creationId xmlns:a16="http://schemas.microsoft.com/office/drawing/2014/main" id="{0A795355-FCAE-4ADC-89B1-7EFCA0CB22B0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5029200"/>
            <a:ext cx="7620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9461" name="Line 10">
            <a:extLst>
              <a:ext uri="{FF2B5EF4-FFF2-40B4-BE49-F238E27FC236}">
                <a16:creationId xmlns:a16="http://schemas.microsoft.com/office/drawing/2014/main" id="{3B841A15-4384-40AC-A0CF-85F2EAC289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5029200"/>
            <a:ext cx="6096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9462" name="Line 11">
            <a:extLst>
              <a:ext uri="{FF2B5EF4-FFF2-40B4-BE49-F238E27FC236}">
                <a16:creationId xmlns:a16="http://schemas.microsoft.com/office/drawing/2014/main" id="{0F5929E4-1E8F-45B5-BD01-14FB7909FA0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6019800"/>
            <a:ext cx="6096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9463" name="Line 12">
            <a:extLst>
              <a:ext uri="{FF2B5EF4-FFF2-40B4-BE49-F238E27FC236}">
                <a16:creationId xmlns:a16="http://schemas.microsoft.com/office/drawing/2014/main" id="{CC0481A0-1CCB-482F-A34C-2995DAD974EF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6019800"/>
            <a:ext cx="7620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9464" name="Line 13">
            <a:extLst>
              <a:ext uri="{FF2B5EF4-FFF2-40B4-BE49-F238E27FC236}">
                <a16:creationId xmlns:a16="http://schemas.microsoft.com/office/drawing/2014/main" id="{DA2D58E2-8FDB-48DD-B7EF-B1882707F4C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6019800"/>
            <a:ext cx="30162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grpSp>
        <p:nvGrpSpPr>
          <p:cNvPr id="26634" name="Group 14">
            <a:extLst>
              <a:ext uri="{FF2B5EF4-FFF2-40B4-BE49-F238E27FC236}">
                <a16:creationId xmlns:a16="http://schemas.microsoft.com/office/drawing/2014/main" id="{24F45616-79E6-4702-AE8D-7CC439183B4D}"/>
              </a:ext>
            </a:extLst>
          </p:cNvPr>
          <p:cNvGrpSpPr>
            <a:grpSpLocks/>
          </p:cNvGrpSpPr>
          <p:nvPr/>
        </p:nvGrpSpPr>
        <p:grpSpPr bwMode="auto">
          <a:xfrm>
            <a:off x="0" y="609600"/>
            <a:ext cx="9144000" cy="3200400"/>
            <a:chOff x="0" y="768"/>
            <a:chExt cx="5760" cy="2016"/>
          </a:xfrm>
          <a:solidFill>
            <a:srgbClr val="FFC000"/>
          </a:solidFill>
        </p:grpSpPr>
        <p:sp>
          <p:nvSpPr>
            <p:cNvPr id="26647" name="AutoShape 15">
              <a:extLst>
                <a:ext uri="{FF2B5EF4-FFF2-40B4-BE49-F238E27FC236}">
                  <a16:creationId xmlns:a16="http://schemas.microsoft.com/office/drawing/2014/main" id="{A5F2708A-DC84-4430-82FD-100C6398FF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768"/>
              <a:ext cx="5472" cy="2016"/>
            </a:xfrm>
            <a:prstGeom prst="hexagon">
              <a:avLst>
                <a:gd name="adj" fmla="val 32446"/>
                <a:gd name="vf" fmla="val 115470"/>
              </a:avLst>
            </a:prstGeom>
            <a:grpFill/>
            <a:ln w="635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  <a:lvl2pPr marL="742950" indent="-285750">
                <a:defRPr sz="2000" b="1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2pPr>
              <a:lvl3pPr marL="1143000" indent="-228600">
                <a:defRPr sz="2000" b="1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3pPr>
              <a:lvl4pPr marL="1600200" indent="-228600">
                <a:defRPr sz="2000" b="1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4pPr>
              <a:lvl5pPr marL="2057400" indent="-228600">
                <a:defRPr sz="2000" b="1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648" name="Line 16">
              <a:extLst>
                <a:ext uri="{FF2B5EF4-FFF2-40B4-BE49-F238E27FC236}">
                  <a16:creationId xmlns:a16="http://schemas.microsoft.com/office/drawing/2014/main" id="{B45542D1-EC36-43F9-BF52-79A1DEF8F1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16" y="1776"/>
              <a:ext cx="144" cy="0"/>
            </a:xfrm>
            <a:prstGeom prst="line">
              <a:avLst/>
            </a:prstGeom>
            <a:grpFill/>
            <a:ln w="635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IE"/>
            </a:p>
          </p:txBody>
        </p:sp>
        <p:sp>
          <p:nvSpPr>
            <p:cNvPr id="26649" name="Line 17">
              <a:extLst>
                <a:ext uri="{FF2B5EF4-FFF2-40B4-BE49-F238E27FC236}">
                  <a16:creationId xmlns:a16="http://schemas.microsoft.com/office/drawing/2014/main" id="{53D9D53C-3438-45DE-AD52-77360ADB97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776"/>
              <a:ext cx="144" cy="0"/>
            </a:xfrm>
            <a:prstGeom prst="line">
              <a:avLst/>
            </a:prstGeom>
            <a:grpFill/>
            <a:ln w="635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IE"/>
            </a:p>
          </p:txBody>
        </p:sp>
      </p:grpSp>
      <p:sp>
        <p:nvSpPr>
          <p:cNvPr id="19466" name="Text Box 21">
            <a:extLst>
              <a:ext uri="{FF2B5EF4-FFF2-40B4-BE49-F238E27FC236}">
                <a16:creationId xmlns:a16="http://schemas.microsoft.com/office/drawing/2014/main" id="{D930D52A-3665-48BD-9E2D-5296D4270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5" y="1600200"/>
            <a:ext cx="7467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4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latin typeface="Arial Rounded MT Bold" panose="020F0704030504030204" pitchFamily="34" charset="0"/>
              </a:rPr>
              <a:t>The Correct Answer is …</a:t>
            </a:r>
          </a:p>
        </p:txBody>
      </p:sp>
      <p:sp>
        <p:nvSpPr>
          <p:cNvPr id="19467" name="AutoShape 22">
            <a:extLst>
              <a:ext uri="{FF2B5EF4-FFF2-40B4-BE49-F238E27FC236}">
                <a16:creationId xmlns:a16="http://schemas.microsoft.com/office/drawing/2014/main" id="{9442049F-21C6-4922-86FF-66B4A6CB9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64820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solidFill>
            <a:srgbClr val="0070C0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19468" name="AutoShape 24">
            <a:extLst>
              <a:ext uri="{FF2B5EF4-FFF2-40B4-BE49-F238E27FC236}">
                <a16:creationId xmlns:a16="http://schemas.microsoft.com/office/drawing/2014/main" id="{AC83D2EF-1709-498A-9C0A-837442FD4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63880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solidFill>
            <a:srgbClr val="0070C0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19469" name="AutoShape 26">
            <a:extLst>
              <a:ext uri="{FF2B5EF4-FFF2-40B4-BE49-F238E27FC236}">
                <a16:creationId xmlns:a16="http://schemas.microsoft.com/office/drawing/2014/main" id="{3F342AAB-0CB4-491E-912F-111F0ECDE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63880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solidFill>
            <a:srgbClr val="00CC00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19470" name="Text Box 27">
            <a:extLst>
              <a:ext uri="{FF2B5EF4-FFF2-40B4-BE49-F238E27FC236}">
                <a16:creationId xmlns:a16="http://schemas.microsoft.com/office/drawing/2014/main" id="{7E4A0D7E-0AC6-414D-A641-4984CBED2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5791200"/>
            <a:ext cx="10870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dirty="0">
                <a:solidFill>
                  <a:srgbClr val="FF9933"/>
                </a:solidFill>
                <a:latin typeface="Arial Rounded MT Bold" panose="020F0704030504030204" pitchFamily="34" charset="0"/>
              </a:rPr>
              <a:t>D.</a:t>
            </a:r>
            <a:r>
              <a:rPr lang="en-US" altLang="en-US" sz="2000" b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 </a:t>
            </a:r>
            <a:r>
              <a:rPr lang="en-US" altLang="en-US" sz="2000" b="0" dirty="0">
                <a:latin typeface="Arial Rounded MT Bold" panose="020F0704030504030204" pitchFamily="34" charset="0"/>
              </a:rPr>
              <a:t>33%</a:t>
            </a:r>
          </a:p>
        </p:txBody>
      </p:sp>
      <p:sp>
        <p:nvSpPr>
          <p:cNvPr id="19471" name="AutoShape 27" descr="Time to Move 2018 t-shirt design contest | European Youth Portal">
            <a:extLst>
              <a:ext uri="{FF2B5EF4-FFF2-40B4-BE49-F238E27FC236}">
                <a16:creationId xmlns:a16="http://schemas.microsoft.com/office/drawing/2014/main" id="{C6C9DAD6-E136-42A7-B438-5808DEE844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E" altLang="en-US" sz="200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2F3337-32C2-4B19-B05F-0C4121548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874" y="838199"/>
            <a:ext cx="3023878" cy="181676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7">
            <a:extLst>
              <a:ext uri="{FF2B5EF4-FFF2-40B4-BE49-F238E27FC236}">
                <a16:creationId xmlns:a16="http://schemas.microsoft.com/office/drawing/2014/main" id="{12660298-CFA0-4734-A1B9-FD9658A7D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83" y="2438400"/>
            <a:ext cx="3962399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b="0" dirty="0">
                <a:latin typeface="Arial Rounded MT Bold" panose="020F0704030504030204" pitchFamily="34" charset="0"/>
              </a:rPr>
              <a:t>Be </a:t>
            </a:r>
            <a:r>
              <a:rPr lang="en-US" altLang="en-US" sz="2400" b="0" dirty="0" err="1">
                <a:latin typeface="Arial Rounded MT Bold" panose="020F0704030504030204" pitchFamily="34" charset="0"/>
              </a:rPr>
              <a:t>Carefull</a:t>
            </a:r>
            <a:r>
              <a:rPr lang="en-US" altLang="en-US" sz="2400" b="0" dirty="0">
                <a:latin typeface="Arial Rounded MT Bold" panose="020F0704030504030204" pitchFamily="34" charset="0"/>
              </a:rPr>
              <a:t> what you post.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b="0" dirty="0">
                <a:latin typeface="Arial Rounded MT Bold" panose="020F0704030504030204" pitchFamily="34" charset="0"/>
              </a:rPr>
              <a:t>Be </a:t>
            </a:r>
            <a:r>
              <a:rPr lang="en-US" altLang="en-US" sz="2400" b="0" dirty="0" err="1">
                <a:latin typeface="Arial Rounded MT Bold" panose="020F0704030504030204" pitchFamily="34" charset="0"/>
              </a:rPr>
              <a:t>Carefull</a:t>
            </a:r>
            <a:r>
              <a:rPr lang="en-US" altLang="en-US" sz="2400" b="0" dirty="0">
                <a:latin typeface="Arial Rounded MT Bold" panose="020F0704030504030204" pitchFamily="34" charset="0"/>
              </a:rPr>
              <a:t> who you meet on line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b="0" dirty="0">
                <a:latin typeface="Arial Rounded MT Bold" panose="020F0704030504030204" pitchFamily="34" charset="0"/>
              </a:rPr>
              <a:t>Keep your antivirus up to date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b="0" dirty="0">
                <a:latin typeface="Arial Rounded MT Bold" panose="020F0704030504030204" pitchFamily="34" charset="0"/>
              </a:rPr>
              <a:t>Choose Strong Passwords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b="0" dirty="0">
                <a:latin typeface="Arial Rounded MT Bold" panose="020F0704030504030204" pitchFamily="34" charset="0"/>
              </a:rPr>
              <a:t>Be careful what you download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20490" name="Group 14">
            <a:extLst>
              <a:ext uri="{FF2B5EF4-FFF2-40B4-BE49-F238E27FC236}">
                <a16:creationId xmlns:a16="http://schemas.microsoft.com/office/drawing/2014/main" id="{D92886D6-AF8C-4068-9353-41ED1EC322B4}"/>
              </a:ext>
            </a:extLst>
          </p:cNvPr>
          <p:cNvGrpSpPr>
            <a:grpSpLocks/>
          </p:cNvGrpSpPr>
          <p:nvPr/>
        </p:nvGrpSpPr>
        <p:grpSpPr bwMode="auto">
          <a:xfrm>
            <a:off x="0" y="228600"/>
            <a:ext cx="9144000" cy="1905000"/>
            <a:chOff x="0" y="768"/>
            <a:chExt cx="5760" cy="2016"/>
          </a:xfrm>
        </p:grpSpPr>
        <p:sp>
          <p:nvSpPr>
            <p:cNvPr id="20498" name="AutoShape 15">
              <a:extLst>
                <a:ext uri="{FF2B5EF4-FFF2-40B4-BE49-F238E27FC236}">
                  <a16:creationId xmlns:a16="http://schemas.microsoft.com/office/drawing/2014/main" id="{233C2E00-625D-4A7F-9401-CDEEA1B1E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768"/>
              <a:ext cx="5472" cy="2016"/>
            </a:xfrm>
            <a:prstGeom prst="hexagon">
              <a:avLst>
                <a:gd name="adj" fmla="val 32446"/>
                <a:gd name="vf" fmla="val 115470"/>
              </a:avLst>
            </a:prstGeom>
            <a:solidFill>
              <a:srgbClr val="FFC000"/>
            </a:solidFill>
            <a:ln w="635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b="0"/>
            </a:p>
          </p:txBody>
        </p:sp>
        <p:sp>
          <p:nvSpPr>
            <p:cNvPr id="20499" name="Line 16">
              <a:extLst>
                <a:ext uri="{FF2B5EF4-FFF2-40B4-BE49-F238E27FC236}">
                  <a16:creationId xmlns:a16="http://schemas.microsoft.com/office/drawing/2014/main" id="{10445BA9-4D17-49E8-90FB-2A0E2AAE43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16" y="1776"/>
              <a:ext cx="144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20500" name="Line 17">
              <a:extLst>
                <a:ext uri="{FF2B5EF4-FFF2-40B4-BE49-F238E27FC236}">
                  <a16:creationId xmlns:a16="http://schemas.microsoft.com/office/drawing/2014/main" id="{6A7D7709-7EE5-491A-BC7B-9E45424B4E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776"/>
              <a:ext cx="144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E"/>
            </a:p>
          </p:txBody>
        </p:sp>
      </p:grpSp>
      <p:sp>
        <p:nvSpPr>
          <p:cNvPr id="5141" name="Text Box 21">
            <a:extLst>
              <a:ext uri="{FF2B5EF4-FFF2-40B4-BE49-F238E27FC236}">
                <a16:creationId xmlns:a16="http://schemas.microsoft.com/office/drawing/2014/main" id="{ECC92159-2E69-45C7-AE52-0C499D352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0"/>
            <a:ext cx="6019800" cy="251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b="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0" dirty="0" err="1">
                <a:latin typeface="Arial Rounded MT Bold" panose="020F0704030504030204" pitchFamily="34" charset="0"/>
              </a:rPr>
              <a:t>Prioritise</a:t>
            </a:r>
            <a:r>
              <a:rPr lang="en-US" altLang="en-US" sz="4400" b="0" dirty="0">
                <a:latin typeface="Arial Rounded MT Bold" panose="020F0704030504030204" pitchFamily="34" charset="0"/>
              </a:rPr>
              <a:t> the following?</a:t>
            </a:r>
            <a:endParaRPr lang="en-US" altLang="en-US" sz="8000" dirty="0">
              <a:latin typeface="Arial Rounded MT Bold" panose="020F0704030504030204" pitchFamily="34" charset="0"/>
            </a:endParaRPr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id="{9ADE1412-A5FF-496C-8D07-BE4D8B2BE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5572" y="2667000"/>
            <a:ext cx="4627984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spcBef>
                <a:spcPct val="0"/>
              </a:spcBef>
              <a:buFont typeface="+mj-lt"/>
              <a:buAutoNum type="arabicPeriod" startAt="6"/>
            </a:pPr>
            <a:r>
              <a:rPr lang="en-US" altLang="en-US" sz="2400" b="0" dirty="0">
                <a:latin typeface="Arial Rounded MT Bold" panose="020F0704030504030204" pitchFamily="34" charset="0"/>
              </a:rPr>
              <a:t>Make secure purchases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 startAt="6"/>
            </a:pPr>
            <a:r>
              <a:rPr lang="en-US" altLang="en-US" sz="2400" b="0" dirty="0">
                <a:latin typeface="Arial Rounded MT Bold" panose="020F0704030504030204" pitchFamily="34" charset="0"/>
              </a:rPr>
              <a:t>Keep personal information professional.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 startAt="6"/>
            </a:pPr>
            <a:r>
              <a:rPr lang="en-US" altLang="en-US" sz="2400" b="0" dirty="0">
                <a:latin typeface="Arial Rounded MT Bold" panose="020F0704030504030204" pitchFamily="34" charset="0"/>
              </a:rPr>
              <a:t>Keep Privacy Settings on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 startAt="6"/>
            </a:pPr>
            <a:r>
              <a:rPr lang="en-US" altLang="en-US" sz="2400" b="0" dirty="0">
                <a:latin typeface="Arial Rounded MT Bold" panose="020F0704030504030204" pitchFamily="34" charset="0"/>
              </a:rPr>
              <a:t>Practice Safe Browsing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 startAt="6"/>
            </a:pPr>
            <a:r>
              <a:rPr lang="en-US" altLang="en-US" sz="2400" b="0" dirty="0">
                <a:latin typeface="Arial Rounded MT Bold" panose="020F0704030504030204" pitchFamily="34" charset="0"/>
              </a:rPr>
              <a:t>Make sure connection  is secure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utoUpdateAnimBg="0"/>
      <p:bldP spid="5141" grpId="0" autoUpdateAnimBg="0"/>
      <p:bldP spid="2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392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34" name="Group 14">
            <a:extLst>
              <a:ext uri="{FF2B5EF4-FFF2-40B4-BE49-F238E27FC236}">
                <a16:creationId xmlns:a16="http://schemas.microsoft.com/office/drawing/2014/main" id="{7712DE6C-3461-4082-95FD-44700298756B}"/>
              </a:ext>
            </a:extLst>
          </p:cNvPr>
          <p:cNvGrpSpPr>
            <a:grpSpLocks/>
          </p:cNvGrpSpPr>
          <p:nvPr/>
        </p:nvGrpSpPr>
        <p:grpSpPr bwMode="auto">
          <a:xfrm>
            <a:off x="-37322" y="304802"/>
            <a:ext cx="9144000" cy="2057396"/>
            <a:chOff x="0" y="768"/>
            <a:chExt cx="5760" cy="2016"/>
          </a:xfrm>
          <a:solidFill>
            <a:srgbClr val="FFC000"/>
          </a:solidFill>
        </p:grpSpPr>
        <p:sp>
          <p:nvSpPr>
            <p:cNvPr id="26647" name="AutoShape 15">
              <a:extLst>
                <a:ext uri="{FF2B5EF4-FFF2-40B4-BE49-F238E27FC236}">
                  <a16:creationId xmlns:a16="http://schemas.microsoft.com/office/drawing/2014/main" id="{DAD78101-6825-4D11-9A10-7C4B66412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768"/>
              <a:ext cx="5472" cy="2016"/>
            </a:xfrm>
            <a:prstGeom prst="hexagon">
              <a:avLst>
                <a:gd name="adj" fmla="val 32446"/>
                <a:gd name="vf" fmla="val 115470"/>
              </a:avLst>
            </a:prstGeom>
            <a:grpFill/>
            <a:ln w="635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  <a:lvl2pPr marL="742950" indent="-285750">
                <a:defRPr sz="2000" b="1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2pPr>
              <a:lvl3pPr marL="1143000" indent="-228600">
                <a:defRPr sz="2000" b="1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3pPr>
              <a:lvl4pPr marL="1600200" indent="-228600">
                <a:defRPr sz="2000" b="1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4pPr>
              <a:lvl5pPr marL="2057400" indent="-228600">
                <a:defRPr sz="2000" b="1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648" name="Line 16">
              <a:extLst>
                <a:ext uri="{FF2B5EF4-FFF2-40B4-BE49-F238E27FC236}">
                  <a16:creationId xmlns:a16="http://schemas.microsoft.com/office/drawing/2014/main" id="{43F1349E-FE25-4630-8039-563B85D765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16" y="1776"/>
              <a:ext cx="144" cy="0"/>
            </a:xfrm>
            <a:prstGeom prst="line">
              <a:avLst/>
            </a:prstGeom>
            <a:grpFill/>
            <a:ln w="635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IE"/>
            </a:p>
          </p:txBody>
        </p:sp>
        <p:sp>
          <p:nvSpPr>
            <p:cNvPr id="26649" name="Line 17">
              <a:extLst>
                <a:ext uri="{FF2B5EF4-FFF2-40B4-BE49-F238E27FC236}">
                  <a16:creationId xmlns:a16="http://schemas.microsoft.com/office/drawing/2014/main" id="{768D19D9-DE4C-4FA0-B959-58700A9DB8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776"/>
              <a:ext cx="144" cy="0"/>
            </a:xfrm>
            <a:prstGeom prst="line">
              <a:avLst/>
            </a:prstGeom>
            <a:grpFill/>
            <a:ln w="635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IE"/>
            </a:p>
          </p:txBody>
        </p:sp>
      </p:grpSp>
      <p:sp>
        <p:nvSpPr>
          <p:cNvPr id="21515" name="Text Box 21">
            <a:extLst>
              <a:ext uri="{FF2B5EF4-FFF2-40B4-BE49-F238E27FC236}">
                <a16:creationId xmlns:a16="http://schemas.microsoft.com/office/drawing/2014/main" id="{822A1A38-F55B-43D9-8719-324940B2A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152400"/>
            <a:ext cx="7467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4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latin typeface="Arial Rounded MT Bold" panose="020F0704030504030204" pitchFamily="34" charset="0"/>
              </a:rPr>
              <a:t>The Correct Answer is …</a:t>
            </a:r>
          </a:p>
        </p:txBody>
      </p:sp>
      <p:sp>
        <p:nvSpPr>
          <p:cNvPr id="21522" name="AutoShape 27" descr="Time to Move 2018 t-shirt design contest | European Youth Portal">
            <a:extLst>
              <a:ext uri="{FF2B5EF4-FFF2-40B4-BE49-F238E27FC236}">
                <a16:creationId xmlns:a16="http://schemas.microsoft.com/office/drawing/2014/main" id="{6B6DF768-C992-46AA-A2B9-271A6F2D3A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E" altLang="en-US" sz="200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7D2E9B-2C08-49E0-84FF-807F0AA36072}"/>
              </a:ext>
            </a:extLst>
          </p:cNvPr>
          <p:cNvSpPr txBox="1"/>
          <p:nvPr/>
        </p:nvSpPr>
        <p:spPr>
          <a:xfrm>
            <a:off x="1371600" y="2895600"/>
            <a:ext cx="6477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E" dirty="0"/>
              <a:t>Personal Information</a:t>
            </a:r>
          </a:p>
          <a:p>
            <a:pPr marL="342900" indent="-342900">
              <a:buAutoNum type="arabicPeriod"/>
            </a:pPr>
            <a:r>
              <a:rPr lang="en-IE" dirty="0"/>
              <a:t>Privacy Settings On</a:t>
            </a:r>
          </a:p>
          <a:p>
            <a:pPr marL="342900" indent="-342900">
              <a:buAutoNum type="arabicPeriod"/>
            </a:pPr>
            <a:r>
              <a:rPr lang="en-IE" dirty="0"/>
              <a:t>Practice Safe Browsing</a:t>
            </a:r>
          </a:p>
          <a:p>
            <a:pPr marL="342900" indent="-342900">
              <a:buAutoNum type="arabicPeriod"/>
            </a:pPr>
            <a:r>
              <a:rPr lang="en-IE" dirty="0"/>
              <a:t>Safe Internet Connection</a:t>
            </a:r>
          </a:p>
          <a:p>
            <a:pPr marL="342900" indent="-342900">
              <a:buAutoNum type="arabicPeriod"/>
            </a:pPr>
            <a:r>
              <a:rPr lang="en-IE" dirty="0"/>
              <a:t>Be Careful what you download</a:t>
            </a:r>
          </a:p>
          <a:p>
            <a:pPr marL="342900" indent="-342900">
              <a:buAutoNum type="arabicPeriod"/>
            </a:pPr>
            <a:r>
              <a:rPr lang="en-IE" dirty="0"/>
              <a:t>Choose Strong Passwords</a:t>
            </a:r>
          </a:p>
          <a:p>
            <a:pPr marL="342900" indent="-342900">
              <a:buAutoNum type="arabicPeriod"/>
            </a:pPr>
            <a:r>
              <a:rPr lang="en-IE" dirty="0"/>
              <a:t>Make secure online purchases</a:t>
            </a:r>
          </a:p>
          <a:p>
            <a:pPr marL="342900" indent="-342900">
              <a:buAutoNum type="arabicPeriod"/>
            </a:pPr>
            <a:r>
              <a:rPr lang="en-IE" dirty="0"/>
              <a:t>Be Careful what you post</a:t>
            </a:r>
          </a:p>
          <a:p>
            <a:pPr marL="342900" indent="-342900">
              <a:buAutoNum type="arabicPeriod"/>
            </a:pPr>
            <a:r>
              <a:rPr lang="en-IE" dirty="0"/>
              <a:t>Be Careful of who you meet</a:t>
            </a:r>
          </a:p>
          <a:p>
            <a:pPr marL="342900" indent="-342900">
              <a:buAutoNum type="arabicPeriod"/>
            </a:pPr>
            <a:r>
              <a:rPr lang="en-IE" dirty="0"/>
              <a:t>Keep your antivirus up to date.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>
            <a:extLst>
              <a:ext uri="{FF2B5EF4-FFF2-40B4-BE49-F238E27FC236}">
                <a16:creationId xmlns:a16="http://schemas.microsoft.com/office/drawing/2014/main" id="{8B4546A0-D0FF-4BD7-A8E6-C0938E37C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0"/>
            <a:ext cx="8763000" cy="2667000"/>
          </a:xfrm>
          <a:prstGeom prst="hexagon">
            <a:avLst>
              <a:gd name="adj" fmla="val 54762"/>
              <a:gd name="vf" fmla="val 115470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rgbClr val="FF9933"/>
                </a:solidFill>
                <a:latin typeface="Clarendon Extended" pitchFamily="18" charset="0"/>
              </a:rPr>
              <a:t>What is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800" dirty="0">
                <a:solidFill>
                  <a:srgbClr val="FF9933"/>
                </a:solidFill>
                <a:latin typeface="Clarendon Extended" pitchFamily="18" charset="0"/>
              </a:rPr>
              <a:t>Social Media</a:t>
            </a:r>
            <a:endParaRPr lang="en-US" altLang="en-US" sz="3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123" name="AutoShape 3">
            <a:extLst>
              <a:ext uri="{FF2B5EF4-FFF2-40B4-BE49-F238E27FC236}">
                <a16:creationId xmlns:a16="http://schemas.microsoft.com/office/drawing/2014/main" id="{24C85C92-8039-4542-85C4-715B23C20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429000"/>
            <a:ext cx="381000" cy="381000"/>
          </a:xfrm>
          <a:prstGeom prst="diamond">
            <a:avLst/>
          </a:prstGeom>
          <a:gradFill rotWithShape="0">
            <a:gsLst>
              <a:gs pos="0">
                <a:srgbClr val="FF9933"/>
              </a:gs>
              <a:gs pos="100000">
                <a:srgbClr val="FFBE7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124" name="AutoShape 4">
            <a:extLst>
              <a:ext uri="{FF2B5EF4-FFF2-40B4-BE49-F238E27FC236}">
                <a16:creationId xmlns:a16="http://schemas.microsoft.com/office/drawing/2014/main" id="{01C3884D-CCCF-42C6-A4FA-0570F133D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3429000"/>
            <a:ext cx="381000" cy="381000"/>
          </a:xfrm>
          <a:prstGeom prst="diamond">
            <a:avLst/>
          </a:prstGeom>
          <a:gradFill rotWithShape="0">
            <a:gsLst>
              <a:gs pos="0">
                <a:srgbClr val="FF9933"/>
              </a:gs>
              <a:gs pos="100000">
                <a:srgbClr val="FFBE7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49A2E48-ED93-4E5C-BE17-D751DB161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1898623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>
            <a:extLst>
              <a:ext uri="{FF2B5EF4-FFF2-40B4-BE49-F238E27FC236}">
                <a16:creationId xmlns:a16="http://schemas.microsoft.com/office/drawing/2014/main" id="{1E292450-6819-4337-A1F8-53ABFE9AA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0"/>
            <a:ext cx="8458200" cy="2667000"/>
          </a:xfrm>
          <a:prstGeom prst="hexagon">
            <a:avLst>
              <a:gd name="adj" fmla="val 54766"/>
              <a:gd name="vf" fmla="val 115470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Arial Rounded MT Bold" panose="020F0704030504030204" pitchFamily="34" charset="0"/>
              </a:rPr>
              <a:t>Thank You &amp;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Arial Rounded MT Bold" panose="020F0704030504030204" pitchFamily="34" charset="0"/>
              </a:rPr>
              <a:t>Well done Everyone</a:t>
            </a:r>
            <a:r>
              <a:rPr lang="en-US" altLang="en-US" sz="8800" dirty="0"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57347" name="AutoShape 3">
            <a:extLst>
              <a:ext uri="{FF2B5EF4-FFF2-40B4-BE49-F238E27FC236}">
                <a16:creationId xmlns:a16="http://schemas.microsoft.com/office/drawing/2014/main" id="{6CC2343A-A233-419C-B004-AE5B457B0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429000"/>
            <a:ext cx="381000" cy="381000"/>
          </a:xfrm>
          <a:prstGeom prst="diamond">
            <a:avLst/>
          </a:prstGeom>
          <a:gradFill rotWithShape="0">
            <a:gsLst>
              <a:gs pos="0">
                <a:srgbClr val="FF9933"/>
              </a:gs>
              <a:gs pos="100000">
                <a:srgbClr val="FFBE7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7348" name="AutoShape 4">
            <a:extLst>
              <a:ext uri="{FF2B5EF4-FFF2-40B4-BE49-F238E27FC236}">
                <a16:creationId xmlns:a16="http://schemas.microsoft.com/office/drawing/2014/main" id="{FE0C42F5-4D0F-4EA7-ABEA-FF92CE983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3429000"/>
            <a:ext cx="381000" cy="381000"/>
          </a:xfrm>
          <a:prstGeom prst="diamond">
            <a:avLst/>
          </a:prstGeom>
          <a:gradFill rotWithShape="0">
            <a:gsLst>
              <a:gs pos="0">
                <a:srgbClr val="FF9933"/>
              </a:gs>
              <a:gs pos="100000">
                <a:srgbClr val="FFBE7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439495-B95F-4D4C-96F4-12852E85F35B}"/>
              </a:ext>
            </a:extLst>
          </p:cNvPr>
          <p:cNvSpPr txBox="1"/>
          <p:nvPr/>
        </p:nvSpPr>
        <p:spPr>
          <a:xfrm>
            <a:off x="510073" y="1752600"/>
            <a:ext cx="832912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i="1" dirty="0">
                <a:solidFill>
                  <a:srgbClr val="FFFFCC"/>
                </a:solidFill>
                <a:effectLst/>
                <a:latin typeface="Roboto"/>
              </a:rPr>
              <a:t>Websites and applications that enable users to create and share content or to participate in social networking.</a:t>
            </a:r>
            <a:endParaRPr lang="en-IE" sz="5400" i="1" dirty="0">
              <a:solidFill>
                <a:srgbClr val="FFFFCC"/>
              </a:solidFill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0D147C7-D50A-4546-A1CE-38A998AEA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34820"/>
            <a:ext cx="2531498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056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6">
            <a:extLst>
              <a:ext uri="{FF2B5EF4-FFF2-40B4-BE49-F238E27FC236}">
                <a16:creationId xmlns:a16="http://schemas.microsoft.com/office/drawing/2014/main" id="{A5AD508D-BD64-48C9-AC9D-62623CF30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64820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solidFill>
            <a:srgbClr val="002060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398DE8EE-3BF0-4D72-B87D-F891DF3D3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800600"/>
            <a:ext cx="12473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dirty="0">
                <a:solidFill>
                  <a:srgbClr val="FF9933"/>
                </a:solidFill>
                <a:latin typeface="Arial Rounded MT Bold" panose="020F0704030504030204" pitchFamily="34" charset="0"/>
              </a:rPr>
              <a:t>A.</a:t>
            </a:r>
            <a:r>
              <a:rPr lang="en-US" altLang="en-US" sz="2000" b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IE" altLang="en-US" sz="2000" b="0" dirty="0">
                <a:latin typeface="Arial Rounded MT Bold" panose="020F0704030504030204" pitchFamily="34" charset="0"/>
              </a:rPr>
              <a:t>Strike</a:t>
            </a:r>
            <a:endParaRPr lang="en-US" altLang="en-US" sz="2000" b="0" u="sng" dirty="0">
              <a:latin typeface="Arial Rounded MT Bold" panose="020F0704030504030204" pitchFamily="34" charset="0"/>
            </a:endParaRPr>
          </a:p>
        </p:txBody>
      </p:sp>
      <p:sp>
        <p:nvSpPr>
          <p:cNvPr id="6148" name="Line 8">
            <a:extLst>
              <a:ext uri="{FF2B5EF4-FFF2-40B4-BE49-F238E27FC236}">
                <a16:creationId xmlns:a16="http://schemas.microsoft.com/office/drawing/2014/main" id="{71037439-3C36-4034-9E74-07C2655A291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1813" y="5029200"/>
            <a:ext cx="30162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6149" name="Line 9">
            <a:extLst>
              <a:ext uri="{FF2B5EF4-FFF2-40B4-BE49-F238E27FC236}">
                <a16:creationId xmlns:a16="http://schemas.microsoft.com/office/drawing/2014/main" id="{846F8FF5-B5C9-4D0F-B9CD-C4A3C40C2B08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5029200"/>
            <a:ext cx="7620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6150" name="Line 10">
            <a:extLst>
              <a:ext uri="{FF2B5EF4-FFF2-40B4-BE49-F238E27FC236}">
                <a16:creationId xmlns:a16="http://schemas.microsoft.com/office/drawing/2014/main" id="{CA60F5DA-7753-4E08-A684-51EFF2C2D1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5029200"/>
            <a:ext cx="6096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6151" name="Line 11">
            <a:extLst>
              <a:ext uri="{FF2B5EF4-FFF2-40B4-BE49-F238E27FC236}">
                <a16:creationId xmlns:a16="http://schemas.microsoft.com/office/drawing/2014/main" id="{7B37B412-CA92-4B5C-92D2-4983F097CF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6019800"/>
            <a:ext cx="6096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6152" name="Line 12">
            <a:extLst>
              <a:ext uri="{FF2B5EF4-FFF2-40B4-BE49-F238E27FC236}">
                <a16:creationId xmlns:a16="http://schemas.microsoft.com/office/drawing/2014/main" id="{D15D705C-6F29-4681-A6D6-9367C3D69335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6019800"/>
            <a:ext cx="7620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6153" name="Line 13">
            <a:extLst>
              <a:ext uri="{FF2B5EF4-FFF2-40B4-BE49-F238E27FC236}">
                <a16:creationId xmlns:a16="http://schemas.microsoft.com/office/drawing/2014/main" id="{6BCD7CEA-48D7-4D12-ACAC-F9647F0EA0E3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6019800"/>
            <a:ext cx="30162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grpSp>
        <p:nvGrpSpPr>
          <p:cNvPr id="6154" name="Group 14">
            <a:extLst>
              <a:ext uri="{FF2B5EF4-FFF2-40B4-BE49-F238E27FC236}">
                <a16:creationId xmlns:a16="http://schemas.microsoft.com/office/drawing/2014/main" id="{675397C6-374E-4CDF-9FE3-F2EB57C4460C}"/>
              </a:ext>
            </a:extLst>
          </p:cNvPr>
          <p:cNvGrpSpPr>
            <a:grpSpLocks/>
          </p:cNvGrpSpPr>
          <p:nvPr/>
        </p:nvGrpSpPr>
        <p:grpSpPr bwMode="auto">
          <a:xfrm>
            <a:off x="0" y="609600"/>
            <a:ext cx="9144000" cy="3200400"/>
            <a:chOff x="0" y="768"/>
            <a:chExt cx="5760" cy="2016"/>
          </a:xfrm>
        </p:grpSpPr>
        <p:sp>
          <p:nvSpPr>
            <p:cNvPr id="6162" name="AutoShape 15">
              <a:extLst>
                <a:ext uri="{FF2B5EF4-FFF2-40B4-BE49-F238E27FC236}">
                  <a16:creationId xmlns:a16="http://schemas.microsoft.com/office/drawing/2014/main" id="{6B63C615-BD51-4606-9AEB-75F9131A8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768"/>
              <a:ext cx="5472" cy="2016"/>
            </a:xfrm>
            <a:prstGeom prst="hexagon">
              <a:avLst>
                <a:gd name="adj" fmla="val 32446"/>
                <a:gd name="vf" fmla="val 115470"/>
              </a:avLst>
            </a:prstGeom>
            <a:solidFill>
              <a:srgbClr val="FFC000"/>
            </a:solidFill>
            <a:ln w="635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b="0"/>
            </a:p>
          </p:txBody>
        </p:sp>
        <p:sp>
          <p:nvSpPr>
            <p:cNvPr id="6163" name="Line 16">
              <a:extLst>
                <a:ext uri="{FF2B5EF4-FFF2-40B4-BE49-F238E27FC236}">
                  <a16:creationId xmlns:a16="http://schemas.microsoft.com/office/drawing/2014/main" id="{199BB94C-494D-4870-A507-FC312BFA5A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16" y="1776"/>
              <a:ext cx="144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6164" name="Line 17">
              <a:extLst>
                <a:ext uri="{FF2B5EF4-FFF2-40B4-BE49-F238E27FC236}">
                  <a16:creationId xmlns:a16="http://schemas.microsoft.com/office/drawing/2014/main" id="{A3E09D22-3212-465D-B6F0-84889EB18F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776"/>
              <a:ext cx="144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E"/>
            </a:p>
          </p:txBody>
        </p:sp>
      </p:grpSp>
      <p:sp>
        <p:nvSpPr>
          <p:cNvPr id="5141" name="Text Box 21">
            <a:extLst>
              <a:ext uri="{FF2B5EF4-FFF2-40B4-BE49-F238E27FC236}">
                <a16:creationId xmlns:a16="http://schemas.microsoft.com/office/drawing/2014/main" id="{3EFEAEC5-2B49-4367-8157-648789949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472" y="609600"/>
            <a:ext cx="601980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1200" b="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0" dirty="0">
                <a:latin typeface="Arial Rounded MT Bold" panose="020F0704030504030204" pitchFamily="34" charset="0"/>
              </a:rPr>
              <a:t>What is this sign and what age do you have to be to use the site?</a:t>
            </a:r>
            <a:endParaRPr lang="en-US" altLang="en-US" sz="4400" dirty="0">
              <a:latin typeface="Arial Rounded MT Bold" panose="020F0704030504030204" pitchFamily="34" charset="0"/>
            </a:endParaRPr>
          </a:p>
        </p:txBody>
      </p:sp>
      <p:sp>
        <p:nvSpPr>
          <p:cNvPr id="6156" name="AutoShape 22">
            <a:extLst>
              <a:ext uri="{FF2B5EF4-FFF2-40B4-BE49-F238E27FC236}">
                <a16:creationId xmlns:a16="http://schemas.microsoft.com/office/drawing/2014/main" id="{07A7A1B0-AE44-40D5-894F-83FC9B065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64820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solidFill>
            <a:srgbClr val="002060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5143" name="Text Box 23">
            <a:extLst>
              <a:ext uri="{FF2B5EF4-FFF2-40B4-BE49-F238E27FC236}">
                <a16:creationId xmlns:a16="http://schemas.microsoft.com/office/drawing/2014/main" id="{96BF60A3-8B39-4ADA-9597-F29371138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800600"/>
            <a:ext cx="16750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dirty="0">
                <a:solidFill>
                  <a:srgbClr val="FF9933"/>
                </a:solidFill>
                <a:latin typeface="Arial Rounded MT Bold" panose="020F0704030504030204" pitchFamily="34" charset="0"/>
              </a:rPr>
              <a:t>B.</a:t>
            </a:r>
            <a:r>
              <a:rPr lang="en-US" altLang="en-US" sz="2000" b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2000" b="0" dirty="0">
                <a:latin typeface="Arial Rounded MT Bold" panose="020F0704030504030204" pitchFamily="34" charset="0"/>
              </a:rPr>
              <a:t>Snapchat</a:t>
            </a:r>
          </a:p>
        </p:txBody>
      </p:sp>
      <p:sp>
        <p:nvSpPr>
          <p:cNvPr id="6158" name="AutoShape 24">
            <a:extLst>
              <a:ext uri="{FF2B5EF4-FFF2-40B4-BE49-F238E27FC236}">
                <a16:creationId xmlns:a16="http://schemas.microsoft.com/office/drawing/2014/main" id="{9A45953F-4AC7-4489-942C-525395741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63880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solidFill>
            <a:srgbClr val="002060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5145" name="Text Box 25">
            <a:extLst>
              <a:ext uri="{FF2B5EF4-FFF2-40B4-BE49-F238E27FC236}">
                <a16:creationId xmlns:a16="http://schemas.microsoft.com/office/drawing/2014/main" id="{543C6DAF-0110-4D30-8363-2D642A52A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791200"/>
            <a:ext cx="9589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dirty="0">
                <a:solidFill>
                  <a:srgbClr val="FF9933"/>
                </a:solidFill>
                <a:latin typeface="Arial Rounded MT Bold" panose="020F0704030504030204" pitchFamily="34" charset="0"/>
              </a:rPr>
              <a:t>C.</a:t>
            </a:r>
            <a:r>
              <a:rPr lang="en-US" altLang="en-US" sz="2000" b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2000" b="0" dirty="0">
                <a:latin typeface="Arial Rounded MT Bold" panose="020F0704030504030204" pitchFamily="34" charset="0"/>
              </a:rPr>
              <a:t>13+</a:t>
            </a:r>
          </a:p>
        </p:txBody>
      </p:sp>
      <p:sp>
        <p:nvSpPr>
          <p:cNvPr id="6160" name="AutoShape 26">
            <a:extLst>
              <a:ext uri="{FF2B5EF4-FFF2-40B4-BE49-F238E27FC236}">
                <a16:creationId xmlns:a16="http://schemas.microsoft.com/office/drawing/2014/main" id="{E5421B42-2541-40E0-8F2D-4D7697BE9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63880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solidFill>
            <a:srgbClr val="002060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5147" name="Text Box 27">
            <a:extLst>
              <a:ext uri="{FF2B5EF4-FFF2-40B4-BE49-F238E27FC236}">
                <a16:creationId xmlns:a16="http://schemas.microsoft.com/office/drawing/2014/main" id="{646318C8-5FBF-45B7-AAB9-559CB22D6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5786438"/>
            <a:ext cx="10165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dirty="0">
                <a:solidFill>
                  <a:srgbClr val="FF9933"/>
                </a:solidFill>
                <a:latin typeface="Arial Rounded MT Bold" panose="020F0704030504030204" pitchFamily="34" charset="0"/>
              </a:rPr>
              <a:t>D.</a:t>
            </a:r>
            <a:r>
              <a:rPr lang="en-US" altLang="en-US" sz="2000" b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2000" b="0" dirty="0">
                <a:latin typeface="Arial Rounded MT Bold" panose="020F0704030504030204" pitchFamily="34" charset="0"/>
              </a:rPr>
              <a:t>16 +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6407BA3-79A1-442B-A7D5-BEC9E5E4A01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272" y="1631756"/>
            <a:ext cx="1250315" cy="1290637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utoUpdateAnimBg="0"/>
      <p:bldP spid="5141" grpId="0" autoUpdateAnimBg="0"/>
      <p:bldP spid="5143" grpId="0" autoUpdateAnimBg="0"/>
      <p:bldP spid="5145" grpId="0" autoUpdateAnimBg="0"/>
      <p:bldP spid="514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392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AutoShape 22">
            <a:extLst>
              <a:ext uri="{FF2B5EF4-FFF2-40B4-BE49-F238E27FC236}">
                <a16:creationId xmlns:a16="http://schemas.microsoft.com/office/drawing/2014/main" id="{426633F5-F4BD-4684-AC95-0000DEAC7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714486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solidFill>
            <a:srgbClr val="0070C0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7170" name="AutoShape 6">
            <a:extLst>
              <a:ext uri="{FF2B5EF4-FFF2-40B4-BE49-F238E27FC236}">
                <a16:creationId xmlns:a16="http://schemas.microsoft.com/office/drawing/2014/main" id="{7C85EDC1-14A0-4F2B-867C-8CCE23128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64820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solidFill>
            <a:srgbClr val="00CC00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7171" name="Text Box 7">
            <a:extLst>
              <a:ext uri="{FF2B5EF4-FFF2-40B4-BE49-F238E27FC236}">
                <a16:creationId xmlns:a16="http://schemas.microsoft.com/office/drawing/2014/main" id="{A87E06C2-1F43-4A19-A5E0-B03D8798A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895461"/>
            <a:ext cx="16750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dirty="0">
                <a:solidFill>
                  <a:srgbClr val="FF9933"/>
                </a:solidFill>
                <a:latin typeface="Arial Rounded MT Bold" panose="020F0704030504030204" pitchFamily="34" charset="0"/>
              </a:rPr>
              <a:t>B.</a:t>
            </a:r>
            <a:r>
              <a:rPr lang="en-US" altLang="en-US" sz="2000" b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Snapchat</a:t>
            </a:r>
          </a:p>
        </p:txBody>
      </p:sp>
      <p:sp>
        <p:nvSpPr>
          <p:cNvPr id="7172" name="Line 8">
            <a:extLst>
              <a:ext uri="{FF2B5EF4-FFF2-40B4-BE49-F238E27FC236}">
                <a16:creationId xmlns:a16="http://schemas.microsoft.com/office/drawing/2014/main" id="{01E97C6D-2D66-4CD2-93BB-29D74692EF3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1813" y="5029200"/>
            <a:ext cx="30162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7173" name="Line 9">
            <a:extLst>
              <a:ext uri="{FF2B5EF4-FFF2-40B4-BE49-F238E27FC236}">
                <a16:creationId xmlns:a16="http://schemas.microsoft.com/office/drawing/2014/main" id="{EED01CA4-97BA-4E82-83E2-CE4191CB132B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5029200"/>
            <a:ext cx="7620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7174" name="Line 10">
            <a:extLst>
              <a:ext uri="{FF2B5EF4-FFF2-40B4-BE49-F238E27FC236}">
                <a16:creationId xmlns:a16="http://schemas.microsoft.com/office/drawing/2014/main" id="{ED6C7389-C058-48F2-93B7-A7B9F7BD07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5029200"/>
            <a:ext cx="6096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7175" name="Line 11">
            <a:extLst>
              <a:ext uri="{FF2B5EF4-FFF2-40B4-BE49-F238E27FC236}">
                <a16:creationId xmlns:a16="http://schemas.microsoft.com/office/drawing/2014/main" id="{F194E27C-E749-478D-A54E-92D631C4387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6019800"/>
            <a:ext cx="6096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7176" name="Line 12">
            <a:extLst>
              <a:ext uri="{FF2B5EF4-FFF2-40B4-BE49-F238E27FC236}">
                <a16:creationId xmlns:a16="http://schemas.microsoft.com/office/drawing/2014/main" id="{744801BD-01F3-4D1B-A38D-FB0B47BC7B7E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6019800"/>
            <a:ext cx="7620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7177" name="Line 13">
            <a:extLst>
              <a:ext uri="{FF2B5EF4-FFF2-40B4-BE49-F238E27FC236}">
                <a16:creationId xmlns:a16="http://schemas.microsoft.com/office/drawing/2014/main" id="{8BC5716D-2737-4CE8-966F-7E59336F4E53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6019800"/>
            <a:ext cx="30162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grpSp>
        <p:nvGrpSpPr>
          <p:cNvPr id="26634" name="Group 14">
            <a:extLst>
              <a:ext uri="{FF2B5EF4-FFF2-40B4-BE49-F238E27FC236}">
                <a16:creationId xmlns:a16="http://schemas.microsoft.com/office/drawing/2014/main" id="{039F0AD2-6C0C-4D2D-A3AF-00EEB1D969D7}"/>
              </a:ext>
            </a:extLst>
          </p:cNvPr>
          <p:cNvGrpSpPr>
            <a:grpSpLocks/>
          </p:cNvGrpSpPr>
          <p:nvPr/>
        </p:nvGrpSpPr>
        <p:grpSpPr bwMode="auto">
          <a:xfrm>
            <a:off x="0" y="609600"/>
            <a:ext cx="9144000" cy="3200400"/>
            <a:chOff x="0" y="768"/>
            <a:chExt cx="5760" cy="2016"/>
          </a:xfrm>
          <a:solidFill>
            <a:srgbClr val="FFC000"/>
          </a:solidFill>
        </p:grpSpPr>
        <p:sp>
          <p:nvSpPr>
            <p:cNvPr id="26647" name="AutoShape 15">
              <a:extLst>
                <a:ext uri="{FF2B5EF4-FFF2-40B4-BE49-F238E27FC236}">
                  <a16:creationId xmlns:a16="http://schemas.microsoft.com/office/drawing/2014/main" id="{510917C3-1F11-4AA8-91A9-A96C06A4E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768"/>
              <a:ext cx="5472" cy="2016"/>
            </a:xfrm>
            <a:prstGeom prst="hexagon">
              <a:avLst>
                <a:gd name="adj" fmla="val 32446"/>
                <a:gd name="vf" fmla="val 115470"/>
              </a:avLst>
            </a:prstGeom>
            <a:grpFill/>
            <a:ln w="635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  <a:lvl2pPr marL="742950" indent="-285750">
                <a:defRPr sz="2000" b="1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2pPr>
              <a:lvl3pPr marL="1143000" indent="-228600">
                <a:defRPr sz="2000" b="1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3pPr>
              <a:lvl4pPr marL="1600200" indent="-228600">
                <a:defRPr sz="2000" b="1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4pPr>
              <a:lvl5pPr marL="2057400" indent="-228600">
                <a:defRPr sz="2000" b="1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648" name="Line 16">
              <a:extLst>
                <a:ext uri="{FF2B5EF4-FFF2-40B4-BE49-F238E27FC236}">
                  <a16:creationId xmlns:a16="http://schemas.microsoft.com/office/drawing/2014/main" id="{7951C391-D342-4271-A7AE-C07C06C912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16" y="1776"/>
              <a:ext cx="144" cy="0"/>
            </a:xfrm>
            <a:prstGeom prst="line">
              <a:avLst/>
            </a:prstGeom>
            <a:grpFill/>
            <a:ln w="635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IE"/>
            </a:p>
          </p:txBody>
        </p:sp>
        <p:sp>
          <p:nvSpPr>
            <p:cNvPr id="26649" name="Line 17">
              <a:extLst>
                <a:ext uri="{FF2B5EF4-FFF2-40B4-BE49-F238E27FC236}">
                  <a16:creationId xmlns:a16="http://schemas.microsoft.com/office/drawing/2014/main" id="{A13BE2D1-F1A9-47D0-8D62-95DF4C77AE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776"/>
              <a:ext cx="144" cy="0"/>
            </a:xfrm>
            <a:prstGeom prst="line">
              <a:avLst/>
            </a:prstGeom>
            <a:grpFill/>
            <a:ln w="635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IE"/>
            </a:p>
          </p:txBody>
        </p:sp>
      </p:grpSp>
      <p:sp>
        <p:nvSpPr>
          <p:cNvPr id="7179" name="Text Box 21">
            <a:extLst>
              <a:ext uri="{FF2B5EF4-FFF2-40B4-BE49-F238E27FC236}">
                <a16:creationId xmlns:a16="http://schemas.microsoft.com/office/drawing/2014/main" id="{B282A18A-AC92-452D-8699-76B402EF6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5" y="1600200"/>
            <a:ext cx="7467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4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latin typeface="Arial Rounded MT Bold" panose="020F0704030504030204" pitchFamily="34" charset="0"/>
              </a:rPr>
              <a:t>The Correct Answer is …</a:t>
            </a:r>
          </a:p>
        </p:txBody>
      </p:sp>
      <p:sp>
        <p:nvSpPr>
          <p:cNvPr id="7181" name="AutoShape 24">
            <a:extLst>
              <a:ext uri="{FF2B5EF4-FFF2-40B4-BE49-F238E27FC236}">
                <a16:creationId xmlns:a16="http://schemas.microsoft.com/office/drawing/2014/main" id="{9A7896A8-0215-4E9B-A483-7C20535AE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63880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solidFill>
            <a:srgbClr val="0070C0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7182" name="AutoShape 26">
            <a:extLst>
              <a:ext uri="{FF2B5EF4-FFF2-40B4-BE49-F238E27FC236}">
                <a16:creationId xmlns:a16="http://schemas.microsoft.com/office/drawing/2014/main" id="{8E98FBE5-F220-4DFF-A5B2-1D8B663BF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63880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solidFill>
            <a:srgbClr val="0070C0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7183" name="AutoShape 27" descr="Time to Move 2018 t-shirt design contest | European Youth Portal">
            <a:extLst>
              <a:ext uri="{FF2B5EF4-FFF2-40B4-BE49-F238E27FC236}">
                <a16:creationId xmlns:a16="http://schemas.microsoft.com/office/drawing/2014/main" id="{9BC538CA-4F76-4519-8F5A-19CF0769F3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E" altLang="en-US" sz="200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8BAD7C8F-89D5-4BD9-84F6-B907192F2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6522" y="5848290"/>
            <a:ext cx="9589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dirty="0">
                <a:solidFill>
                  <a:srgbClr val="FF9933"/>
                </a:solidFill>
                <a:latin typeface="Arial Rounded MT Bold" panose="020F0704030504030204" pitchFamily="34" charset="0"/>
              </a:rPr>
              <a:t>C.</a:t>
            </a:r>
            <a:r>
              <a:rPr lang="en-US" altLang="en-US" sz="2000" b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13+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BE5025-F360-4FFD-8C28-378C5A045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874" y="850235"/>
            <a:ext cx="3023878" cy="18167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6">
            <a:extLst>
              <a:ext uri="{FF2B5EF4-FFF2-40B4-BE49-F238E27FC236}">
                <a16:creationId xmlns:a16="http://schemas.microsoft.com/office/drawing/2014/main" id="{7B841E1F-1037-4B22-AF5C-78EB62FCE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64820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solidFill>
            <a:srgbClr val="002060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dirty="0">
                <a:latin typeface="Arial Rounded MT Bold" panose="020F0704030504030204" pitchFamily="34" charset="0"/>
              </a:rPr>
              <a:t>13+</a:t>
            </a:r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7A101DB7-1F77-4CF6-82C1-6480C7356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10" y="4829175"/>
            <a:ext cx="512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dirty="0">
                <a:solidFill>
                  <a:srgbClr val="FF9933"/>
                </a:solidFill>
                <a:latin typeface="Arial Rounded MT Bold" panose="020F0704030504030204" pitchFamily="34" charset="0"/>
              </a:rPr>
              <a:t>A.</a:t>
            </a:r>
            <a:r>
              <a:rPr lang="en-US" altLang="en-US" sz="2000" b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endParaRPr lang="en-US" altLang="en-US" sz="2000" b="0" u="sng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196" name="Line 8">
            <a:extLst>
              <a:ext uri="{FF2B5EF4-FFF2-40B4-BE49-F238E27FC236}">
                <a16:creationId xmlns:a16="http://schemas.microsoft.com/office/drawing/2014/main" id="{8C993A46-53A6-4BF0-85A8-05914569F0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1813" y="5029200"/>
            <a:ext cx="30162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8197" name="Line 9">
            <a:extLst>
              <a:ext uri="{FF2B5EF4-FFF2-40B4-BE49-F238E27FC236}">
                <a16:creationId xmlns:a16="http://schemas.microsoft.com/office/drawing/2014/main" id="{F2C551B1-C606-4593-A01C-55D55E2967D0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5029200"/>
            <a:ext cx="7620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8198" name="Line 10">
            <a:extLst>
              <a:ext uri="{FF2B5EF4-FFF2-40B4-BE49-F238E27FC236}">
                <a16:creationId xmlns:a16="http://schemas.microsoft.com/office/drawing/2014/main" id="{3A669A46-AA59-4484-B301-12EBF88267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5029200"/>
            <a:ext cx="6096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8199" name="Line 11">
            <a:extLst>
              <a:ext uri="{FF2B5EF4-FFF2-40B4-BE49-F238E27FC236}">
                <a16:creationId xmlns:a16="http://schemas.microsoft.com/office/drawing/2014/main" id="{6002C112-A75E-4C96-B442-E388BCA037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6019800"/>
            <a:ext cx="6096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8200" name="Line 12">
            <a:extLst>
              <a:ext uri="{FF2B5EF4-FFF2-40B4-BE49-F238E27FC236}">
                <a16:creationId xmlns:a16="http://schemas.microsoft.com/office/drawing/2014/main" id="{E0E19FB0-A0EB-4ABB-BC18-DC2D2800D329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6019800"/>
            <a:ext cx="7620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8201" name="Line 13">
            <a:extLst>
              <a:ext uri="{FF2B5EF4-FFF2-40B4-BE49-F238E27FC236}">
                <a16:creationId xmlns:a16="http://schemas.microsoft.com/office/drawing/2014/main" id="{26F1FCE5-FB8D-4552-B2F1-AF147F7B48E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6019800"/>
            <a:ext cx="30162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grpSp>
        <p:nvGrpSpPr>
          <p:cNvPr id="8202" name="Group 14">
            <a:extLst>
              <a:ext uri="{FF2B5EF4-FFF2-40B4-BE49-F238E27FC236}">
                <a16:creationId xmlns:a16="http://schemas.microsoft.com/office/drawing/2014/main" id="{3EEF3532-782B-4F4A-8D8C-843BBF298EF4}"/>
              </a:ext>
            </a:extLst>
          </p:cNvPr>
          <p:cNvGrpSpPr>
            <a:grpSpLocks/>
          </p:cNvGrpSpPr>
          <p:nvPr/>
        </p:nvGrpSpPr>
        <p:grpSpPr bwMode="auto">
          <a:xfrm>
            <a:off x="0" y="609600"/>
            <a:ext cx="9144000" cy="3200400"/>
            <a:chOff x="0" y="768"/>
            <a:chExt cx="5760" cy="2016"/>
          </a:xfrm>
        </p:grpSpPr>
        <p:sp>
          <p:nvSpPr>
            <p:cNvPr id="8210" name="AutoShape 15">
              <a:extLst>
                <a:ext uri="{FF2B5EF4-FFF2-40B4-BE49-F238E27FC236}">
                  <a16:creationId xmlns:a16="http://schemas.microsoft.com/office/drawing/2014/main" id="{FCFA0897-B36C-430E-83CE-A8766DED0F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768"/>
              <a:ext cx="5472" cy="2016"/>
            </a:xfrm>
            <a:prstGeom prst="hexagon">
              <a:avLst>
                <a:gd name="adj" fmla="val 32446"/>
                <a:gd name="vf" fmla="val 115470"/>
              </a:avLst>
            </a:prstGeom>
            <a:solidFill>
              <a:srgbClr val="FFC000"/>
            </a:solidFill>
            <a:ln w="635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b="0"/>
            </a:p>
          </p:txBody>
        </p:sp>
        <p:sp>
          <p:nvSpPr>
            <p:cNvPr id="8211" name="Line 16">
              <a:extLst>
                <a:ext uri="{FF2B5EF4-FFF2-40B4-BE49-F238E27FC236}">
                  <a16:creationId xmlns:a16="http://schemas.microsoft.com/office/drawing/2014/main" id="{26D62C6A-F371-4550-B46D-4347283FD6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16" y="1776"/>
              <a:ext cx="144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8212" name="Line 17">
              <a:extLst>
                <a:ext uri="{FF2B5EF4-FFF2-40B4-BE49-F238E27FC236}">
                  <a16:creationId xmlns:a16="http://schemas.microsoft.com/office/drawing/2014/main" id="{51E0045E-2B87-497F-A587-CA2FB53549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776"/>
              <a:ext cx="144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E"/>
            </a:p>
          </p:txBody>
        </p:sp>
      </p:grpSp>
      <p:sp>
        <p:nvSpPr>
          <p:cNvPr id="5141" name="Text Box 21">
            <a:extLst>
              <a:ext uri="{FF2B5EF4-FFF2-40B4-BE49-F238E27FC236}">
                <a16:creationId xmlns:a16="http://schemas.microsoft.com/office/drawing/2014/main" id="{48D22840-CE97-4CED-8005-988290A5E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277938"/>
            <a:ext cx="601980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2000" b="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0" dirty="0">
                <a:latin typeface="Arial Rounded MT Bold" panose="020F0704030504030204" pitchFamily="34" charset="0"/>
              </a:rPr>
              <a:t>What age do you have to be to have a Facebook Account?</a:t>
            </a:r>
            <a:endParaRPr lang="en-US" altLang="en-US" sz="3600" dirty="0">
              <a:latin typeface="Arial Rounded MT Bold" panose="020F0704030504030204" pitchFamily="34" charset="0"/>
            </a:endParaRPr>
          </a:p>
        </p:txBody>
      </p:sp>
      <p:sp>
        <p:nvSpPr>
          <p:cNvPr id="8204" name="AutoShape 22">
            <a:extLst>
              <a:ext uri="{FF2B5EF4-FFF2-40B4-BE49-F238E27FC236}">
                <a16:creationId xmlns:a16="http://schemas.microsoft.com/office/drawing/2014/main" id="{E69EDF0D-5B49-4AED-B8C7-128CA8D19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64820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solidFill>
            <a:srgbClr val="002060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5143" name="Text Box 23">
            <a:extLst>
              <a:ext uri="{FF2B5EF4-FFF2-40B4-BE49-F238E27FC236}">
                <a16:creationId xmlns:a16="http://schemas.microsoft.com/office/drawing/2014/main" id="{B7486678-DB15-4549-8BC7-2FEA3BA57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800600"/>
            <a:ext cx="9539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dirty="0">
                <a:solidFill>
                  <a:srgbClr val="FF9933"/>
                </a:solidFill>
                <a:latin typeface="Arial Rounded MT Bold" panose="020F0704030504030204" pitchFamily="34" charset="0"/>
              </a:rPr>
              <a:t>B.</a:t>
            </a:r>
            <a:r>
              <a:rPr lang="en-US" altLang="en-US" sz="2000" b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2000" b="0" dirty="0">
                <a:latin typeface="Arial Rounded MT Bold" panose="020F0704030504030204" pitchFamily="34" charset="0"/>
              </a:rPr>
              <a:t>16+</a:t>
            </a:r>
          </a:p>
        </p:txBody>
      </p:sp>
      <p:sp>
        <p:nvSpPr>
          <p:cNvPr id="8206" name="AutoShape 24">
            <a:extLst>
              <a:ext uri="{FF2B5EF4-FFF2-40B4-BE49-F238E27FC236}">
                <a16:creationId xmlns:a16="http://schemas.microsoft.com/office/drawing/2014/main" id="{068597E2-8EB8-4688-A21C-2397B4F2B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63880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solidFill>
            <a:srgbClr val="002060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dirty="0">
                <a:latin typeface="Arial Rounded MT Bold" panose="020F0704030504030204" pitchFamily="34" charset="0"/>
              </a:rPr>
              <a:t>18+</a:t>
            </a:r>
            <a:r>
              <a:rPr lang="en-US" altLang="en-US" sz="2400" b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	</a:t>
            </a:r>
          </a:p>
        </p:txBody>
      </p:sp>
      <p:sp>
        <p:nvSpPr>
          <p:cNvPr id="5145" name="Text Box 25">
            <a:extLst>
              <a:ext uri="{FF2B5EF4-FFF2-40B4-BE49-F238E27FC236}">
                <a16:creationId xmlns:a16="http://schemas.microsoft.com/office/drawing/2014/main" id="{4826911C-4CFF-42CF-8DA4-0CA7CA380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791200"/>
            <a:ext cx="50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9933"/>
                </a:solidFill>
                <a:latin typeface="Arial Rounded MT Bold" panose="020F0704030504030204" pitchFamily="34" charset="0"/>
              </a:rPr>
              <a:t>C.</a:t>
            </a:r>
            <a:r>
              <a:rPr lang="en-US" altLang="en-US" sz="2000" b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8208" name="AutoShape 26">
            <a:extLst>
              <a:ext uri="{FF2B5EF4-FFF2-40B4-BE49-F238E27FC236}">
                <a16:creationId xmlns:a16="http://schemas.microsoft.com/office/drawing/2014/main" id="{DA4B8F06-1A68-4209-9821-C4F68DF77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0997" y="5610225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solidFill>
            <a:srgbClr val="002060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dirty="0">
                <a:latin typeface="Arial Rounded MT Bold" panose="020F0704030504030204" pitchFamily="34" charset="0"/>
              </a:rPr>
              <a:t>21+</a:t>
            </a:r>
          </a:p>
        </p:txBody>
      </p:sp>
      <p:sp>
        <p:nvSpPr>
          <p:cNvPr id="5147" name="Text Box 27">
            <a:extLst>
              <a:ext uri="{FF2B5EF4-FFF2-40B4-BE49-F238E27FC236}">
                <a16:creationId xmlns:a16="http://schemas.microsoft.com/office/drawing/2014/main" id="{84ECBF5E-E4CA-4E33-ACD0-0128F6120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5791200"/>
            <a:ext cx="563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dirty="0">
                <a:solidFill>
                  <a:srgbClr val="FF9933"/>
                </a:solidFill>
                <a:latin typeface="Arial Rounded MT Bold" panose="020F0704030504030204" pitchFamily="34" charset="0"/>
              </a:rPr>
              <a:t>D.</a:t>
            </a:r>
            <a:r>
              <a:rPr lang="en-US" altLang="en-US" sz="2000" b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 </a:t>
            </a:r>
            <a:endParaRPr lang="en-US" altLang="en-US" sz="2000" b="0" u="sng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17D4C1-7A7E-4E57-895F-601F1D9A0E6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109" y="833180"/>
            <a:ext cx="1297781" cy="1022334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utoUpdateAnimBg="0"/>
      <p:bldP spid="5141" grpId="0" autoUpdateAnimBg="0"/>
      <p:bldP spid="5143" grpId="0" autoUpdateAnimBg="0"/>
      <p:bldP spid="5145" grpId="0" autoUpdateAnimBg="0"/>
      <p:bldP spid="514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392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6">
            <a:extLst>
              <a:ext uri="{FF2B5EF4-FFF2-40B4-BE49-F238E27FC236}">
                <a16:creationId xmlns:a16="http://schemas.microsoft.com/office/drawing/2014/main" id="{1BB52767-3BC9-4B12-9631-BBBD8D43F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64820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solidFill>
            <a:srgbClr val="0070C0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9219" name="Line 8">
            <a:extLst>
              <a:ext uri="{FF2B5EF4-FFF2-40B4-BE49-F238E27FC236}">
                <a16:creationId xmlns:a16="http://schemas.microsoft.com/office/drawing/2014/main" id="{9D281BDF-782C-434C-A6A5-9F3CB881C59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1813" y="5029200"/>
            <a:ext cx="30162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9220" name="Line 9">
            <a:extLst>
              <a:ext uri="{FF2B5EF4-FFF2-40B4-BE49-F238E27FC236}">
                <a16:creationId xmlns:a16="http://schemas.microsoft.com/office/drawing/2014/main" id="{63F21DCE-DCCC-4A7A-B2BB-34B33E06049F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5029200"/>
            <a:ext cx="7620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9221" name="Line 10">
            <a:extLst>
              <a:ext uri="{FF2B5EF4-FFF2-40B4-BE49-F238E27FC236}">
                <a16:creationId xmlns:a16="http://schemas.microsoft.com/office/drawing/2014/main" id="{4413E1B2-6520-4E60-8AB8-D535327EE5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5029200"/>
            <a:ext cx="6096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9222" name="Line 11">
            <a:extLst>
              <a:ext uri="{FF2B5EF4-FFF2-40B4-BE49-F238E27FC236}">
                <a16:creationId xmlns:a16="http://schemas.microsoft.com/office/drawing/2014/main" id="{1191E62F-A670-4C9A-A641-002EABF24B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6019800"/>
            <a:ext cx="6096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9223" name="Line 12">
            <a:extLst>
              <a:ext uri="{FF2B5EF4-FFF2-40B4-BE49-F238E27FC236}">
                <a16:creationId xmlns:a16="http://schemas.microsoft.com/office/drawing/2014/main" id="{A35CB329-482F-46CF-8F04-BDB1417D0A0B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6019800"/>
            <a:ext cx="7620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9224" name="Line 13">
            <a:extLst>
              <a:ext uri="{FF2B5EF4-FFF2-40B4-BE49-F238E27FC236}">
                <a16:creationId xmlns:a16="http://schemas.microsoft.com/office/drawing/2014/main" id="{DDBAC7F4-9710-460B-A604-D866616ED86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6019800"/>
            <a:ext cx="30162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grpSp>
        <p:nvGrpSpPr>
          <p:cNvPr id="26634" name="Group 14">
            <a:extLst>
              <a:ext uri="{FF2B5EF4-FFF2-40B4-BE49-F238E27FC236}">
                <a16:creationId xmlns:a16="http://schemas.microsoft.com/office/drawing/2014/main" id="{8074B880-E2B5-4FB2-8ADF-FB6E01142DB6}"/>
              </a:ext>
            </a:extLst>
          </p:cNvPr>
          <p:cNvGrpSpPr>
            <a:grpSpLocks/>
          </p:cNvGrpSpPr>
          <p:nvPr/>
        </p:nvGrpSpPr>
        <p:grpSpPr bwMode="auto">
          <a:xfrm>
            <a:off x="0" y="609600"/>
            <a:ext cx="9144000" cy="3200400"/>
            <a:chOff x="0" y="768"/>
            <a:chExt cx="5760" cy="2016"/>
          </a:xfrm>
          <a:solidFill>
            <a:srgbClr val="FFC000"/>
          </a:solidFill>
        </p:grpSpPr>
        <p:sp>
          <p:nvSpPr>
            <p:cNvPr id="26647" name="AutoShape 15">
              <a:extLst>
                <a:ext uri="{FF2B5EF4-FFF2-40B4-BE49-F238E27FC236}">
                  <a16:creationId xmlns:a16="http://schemas.microsoft.com/office/drawing/2014/main" id="{EC8EEAE5-C507-4372-9CB5-C02C153FC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768"/>
              <a:ext cx="5472" cy="2016"/>
            </a:xfrm>
            <a:prstGeom prst="hexagon">
              <a:avLst>
                <a:gd name="adj" fmla="val 32446"/>
                <a:gd name="vf" fmla="val 115470"/>
              </a:avLst>
            </a:prstGeom>
            <a:grpFill/>
            <a:ln w="635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  <a:lvl2pPr marL="742950" indent="-285750">
                <a:defRPr sz="2000" b="1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2pPr>
              <a:lvl3pPr marL="1143000" indent="-228600">
                <a:defRPr sz="2000" b="1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3pPr>
              <a:lvl4pPr marL="1600200" indent="-228600">
                <a:defRPr sz="2000" b="1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4pPr>
              <a:lvl5pPr marL="2057400" indent="-228600">
                <a:defRPr sz="2000" b="1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648" name="Line 16">
              <a:extLst>
                <a:ext uri="{FF2B5EF4-FFF2-40B4-BE49-F238E27FC236}">
                  <a16:creationId xmlns:a16="http://schemas.microsoft.com/office/drawing/2014/main" id="{3D1BDA98-DF56-4B65-BD6C-BBE9ECFA48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16" y="1776"/>
              <a:ext cx="144" cy="0"/>
            </a:xfrm>
            <a:prstGeom prst="line">
              <a:avLst/>
            </a:prstGeom>
            <a:grpFill/>
            <a:ln w="635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IE"/>
            </a:p>
          </p:txBody>
        </p:sp>
        <p:sp>
          <p:nvSpPr>
            <p:cNvPr id="26649" name="Line 17">
              <a:extLst>
                <a:ext uri="{FF2B5EF4-FFF2-40B4-BE49-F238E27FC236}">
                  <a16:creationId xmlns:a16="http://schemas.microsoft.com/office/drawing/2014/main" id="{044FDEE7-F948-4687-AE77-BFE4F53571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776"/>
              <a:ext cx="144" cy="0"/>
            </a:xfrm>
            <a:prstGeom prst="line">
              <a:avLst/>
            </a:prstGeom>
            <a:grpFill/>
            <a:ln w="635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IE"/>
            </a:p>
          </p:txBody>
        </p:sp>
      </p:grpSp>
      <p:sp>
        <p:nvSpPr>
          <p:cNvPr id="9226" name="Text Box 21">
            <a:extLst>
              <a:ext uri="{FF2B5EF4-FFF2-40B4-BE49-F238E27FC236}">
                <a16:creationId xmlns:a16="http://schemas.microsoft.com/office/drawing/2014/main" id="{10B56C8A-1A39-4C90-BC30-B20D4611C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5" y="1600200"/>
            <a:ext cx="7467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4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The Correct Answer is …</a:t>
            </a:r>
          </a:p>
        </p:txBody>
      </p:sp>
      <p:sp>
        <p:nvSpPr>
          <p:cNvPr id="9227" name="AutoShape 22">
            <a:extLst>
              <a:ext uri="{FF2B5EF4-FFF2-40B4-BE49-F238E27FC236}">
                <a16:creationId xmlns:a16="http://schemas.microsoft.com/office/drawing/2014/main" id="{8CD62075-D8F9-4A6C-B6B3-430BDE752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5739" y="4641202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solidFill>
            <a:srgbClr val="00CC00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9228" name="Text Box 23">
            <a:extLst>
              <a:ext uri="{FF2B5EF4-FFF2-40B4-BE49-F238E27FC236}">
                <a16:creationId xmlns:a16="http://schemas.microsoft.com/office/drawing/2014/main" id="{8FBF5949-CFA7-4318-A296-8A1360106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768" y="4822177"/>
            <a:ext cx="9669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dirty="0">
                <a:solidFill>
                  <a:srgbClr val="FF9933"/>
                </a:solidFill>
                <a:latin typeface="Arial Rounded MT Bold" panose="020F0704030504030204" pitchFamily="34" charset="0"/>
              </a:rPr>
              <a:t>A</a:t>
            </a:r>
            <a:r>
              <a:rPr lang="en-US" altLang="en-US" sz="2000" b="0" dirty="0">
                <a:latin typeface="Arial Rounded MT Bold" panose="020F0704030504030204" pitchFamily="34" charset="0"/>
              </a:rPr>
              <a:t>. 13+</a:t>
            </a:r>
          </a:p>
        </p:txBody>
      </p:sp>
      <p:sp>
        <p:nvSpPr>
          <p:cNvPr id="9229" name="AutoShape 24">
            <a:extLst>
              <a:ext uri="{FF2B5EF4-FFF2-40B4-BE49-F238E27FC236}">
                <a16:creationId xmlns:a16="http://schemas.microsoft.com/office/drawing/2014/main" id="{6E5B493E-09EB-4457-BD1A-1BD6C41DB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63880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solidFill>
            <a:srgbClr val="0070C0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9230" name="AutoShape 26">
            <a:extLst>
              <a:ext uri="{FF2B5EF4-FFF2-40B4-BE49-F238E27FC236}">
                <a16:creationId xmlns:a16="http://schemas.microsoft.com/office/drawing/2014/main" id="{7B9E553E-9DD3-43E1-8CEE-28FBA49C0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63880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solidFill>
            <a:srgbClr val="0070C0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9231" name="AutoShape 27" descr="Time to Move 2018 t-shirt design contest | European Youth Portal">
            <a:extLst>
              <a:ext uri="{FF2B5EF4-FFF2-40B4-BE49-F238E27FC236}">
                <a16:creationId xmlns:a16="http://schemas.microsoft.com/office/drawing/2014/main" id="{FED02970-D5DF-460C-A04B-1B014074CB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E" altLang="en-US" sz="200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406853-C7C6-49EA-9E39-DF7F2046D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874" y="838199"/>
            <a:ext cx="3023878" cy="18167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6">
            <a:extLst>
              <a:ext uri="{FF2B5EF4-FFF2-40B4-BE49-F238E27FC236}">
                <a16:creationId xmlns:a16="http://schemas.microsoft.com/office/drawing/2014/main" id="{9F838E6C-082E-49E7-A050-BCF103673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64820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solidFill>
            <a:srgbClr val="002060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29254CD2-74CE-4B23-BDBB-D29DA2130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800600"/>
            <a:ext cx="8178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dirty="0">
                <a:solidFill>
                  <a:srgbClr val="FF9933"/>
                </a:solidFill>
                <a:latin typeface="Arial Rounded MT Bold" panose="020F0704030504030204" pitchFamily="34" charset="0"/>
              </a:rPr>
              <a:t>A.</a:t>
            </a:r>
            <a:r>
              <a:rPr lang="en-US" altLang="en-US" sz="2000" b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2000" b="0" dirty="0">
                <a:latin typeface="Arial Rounded MT Bold" panose="020F0704030504030204" pitchFamily="34" charset="0"/>
              </a:rPr>
              <a:t>65</a:t>
            </a:r>
          </a:p>
        </p:txBody>
      </p:sp>
      <p:sp>
        <p:nvSpPr>
          <p:cNvPr id="10244" name="Line 8">
            <a:extLst>
              <a:ext uri="{FF2B5EF4-FFF2-40B4-BE49-F238E27FC236}">
                <a16:creationId xmlns:a16="http://schemas.microsoft.com/office/drawing/2014/main" id="{875EDF30-F3BD-4EAD-AFCC-A4A807E4085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1813" y="5029200"/>
            <a:ext cx="30162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0245" name="Line 9">
            <a:extLst>
              <a:ext uri="{FF2B5EF4-FFF2-40B4-BE49-F238E27FC236}">
                <a16:creationId xmlns:a16="http://schemas.microsoft.com/office/drawing/2014/main" id="{271D04B0-1ADB-4CC1-A6BD-0D9B873C42D8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5029200"/>
            <a:ext cx="7620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0246" name="Line 10">
            <a:extLst>
              <a:ext uri="{FF2B5EF4-FFF2-40B4-BE49-F238E27FC236}">
                <a16:creationId xmlns:a16="http://schemas.microsoft.com/office/drawing/2014/main" id="{188965D0-2535-4421-B0E1-1151804163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5029200"/>
            <a:ext cx="6096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0247" name="Line 11">
            <a:extLst>
              <a:ext uri="{FF2B5EF4-FFF2-40B4-BE49-F238E27FC236}">
                <a16:creationId xmlns:a16="http://schemas.microsoft.com/office/drawing/2014/main" id="{709D36E1-D87C-435F-BBEA-0579216936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6019800"/>
            <a:ext cx="6096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0248" name="Line 12">
            <a:extLst>
              <a:ext uri="{FF2B5EF4-FFF2-40B4-BE49-F238E27FC236}">
                <a16:creationId xmlns:a16="http://schemas.microsoft.com/office/drawing/2014/main" id="{DAEC965A-8940-4432-A518-B6711DA499A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6019800"/>
            <a:ext cx="7620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0249" name="Line 13">
            <a:extLst>
              <a:ext uri="{FF2B5EF4-FFF2-40B4-BE49-F238E27FC236}">
                <a16:creationId xmlns:a16="http://schemas.microsoft.com/office/drawing/2014/main" id="{9425C2F6-0CCB-44BC-8D77-F1574D605EE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6019800"/>
            <a:ext cx="30162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grpSp>
        <p:nvGrpSpPr>
          <p:cNvPr id="10250" name="Group 14">
            <a:extLst>
              <a:ext uri="{FF2B5EF4-FFF2-40B4-BE49-F238E27FC236}">
                <a16:creationId xmlns:a16="http://schemas.microsoft.com/office/drawing/2014/main" id="{F934BFFB-9251-4B01-AA8E-40E8B9F5A6B1}"/>
              </a:ext>
            </a:extLst>
          </p:cNvPr>
          <p:cNvGrpSpPr>
            <a:grpSpLocks/>
          </p:cNvGrpSpPr>
          <p:nvPr/>
        </p:nvGrpSpPr>
        <p:grpSpPr bwMode="auto">
          <a:xfrm>
            <a:off x="0" y="609600"/>
            <a:ext cx="9144000" cy="3200400"/>
            <a:chOff x="0" y="768"/>
            <a:chExt cx="5760" cy="2016"/>
          </a:xfrm>
        </p:grpSpPr>
        <p:sp>
          <p:nvSpPr>
            <p:cNvPr id="10258" name="AutoShape 15">
              <a:extLst>
                <a:ext uri="{FF2B5EF4-FFF2-40B4-BE49-F238E27FC236}">
                  <a16:creationId xmlns:a16="http://schemas.microsoft.com/office/drawing/2014/main" id="{B0D33CF1-45D3-4110-9E85-E6AC9B7BB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768"/>
              <a:ext cx="5472" cy="2016"/>
            </a:xfrm>
            <a:prstGeom prst="hexagon">
              <a:avLst>
                <a:gd name="adj" fmla="val 32446"/>
                <a:gd name="vf" fmla="val 115470"/>
              </a:avLst>
            </a:prstGeom>
            <a:solidFill>
              <a:srgbClr val="FFC000"/>
            </a:solidFill>
            <a:ln w="635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b="0"/>
            </a:p>
          </p:txBody>
        </p:sp>
        <p:sp>
          <p:nvSpPr>
            <p:cNvPr id="10259" name="Line 16">
              <a:extLst>
                <a:ext uri="{FF2B5EF4-FFF2-40B4-BE49-F238E27FC236}">
                  <a16:creationId xmlns:a16="http://schemas.microsoft.com/office/drawing/2014/main" id="{B5C183E8-9E96-4429-B39D-65ADBE7D86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16" y="1776"/>
              <a:ext cx="144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10260" name="Line 17">
              <a:extLst>
                <a:ext uri="{FF2B5EF4-FFF2-40B4-BE49-F238E27FC236}">
                  <a16:creationId xmlns:a16="http://schemas.microsoft.com/office/drawing/2014/main" id="{EF0CA7BF-4DC7-42A5-8286-3EE1A35690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776"/>
              <a:ext cx="144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E"/>
            </a:p>
          </p:txBody>
        </p:sp>
      </p:grpSp>
      <p:sp>
        <p:nvSpPr>
          <p:cNvPr id="5141" name="Text Box 21">
            <a:extLst>
              <a:ext uri="{FF2B5EF4-FFF2-40B4-BE49-F238E27FC236}">
                <a16:creationId xmlns:a16="http://schemas.microsoft.com/office/drawing/2014/main" id="{F70D9A3A-AEBD-49C2-A095-7EB7BEF32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1231107"/>
            <a:ext cx="601980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dirty="0">
                <a:latin typeface="Arial Rounded MT Bold" panose="020F0704030504030204" pitchFamily="34" charset="0"/>
              </a:rPr>
              <a:t>How many days a year are spent online by 12% of 8 -13 Year </a:t>
            </a:r>
            <a:r>
              <a:rPr lang="en-US" altLang="en-US" sz="4000" dirty="0" err="1">
                <a:latin typeface="Arial Rounded MT Bold" panose="020F0704030504030204" pitchFamily="34" charset="0"/>
              </a:rPr>
              <a:t>Olds</a:t>
            </a:r>
            <a:r>
              <a:rPr lang="en-US" altLang="en-US" sz="4000" dirty="0"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10252" name="AutoShape 22">
            <a:extLst>
              <a:ext uri="{FF2B5EF4-FFF2-40B4-BE49-F238E27FC236}">
                <a16:creationId xmlns:a16="http://schemas.microsoft.com/office/drawing/2014/main" id="{5981ECA7-24C4-4600-92D9-8FFB56AB8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64820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solidFill>
            <a:srgbClr val="002060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5143" name="Text Box 23">
            <a:extLst>
              <a:ext uri="{FF2B5EF4-FFF2-40B4-BE49-F238E27FC236}">
                <a16:creationId xmlns:a16="http://schemas.microsoft.com/office/drawing/2014/main" id="{2E04A33D-F07F-4E22-83EE-A639D4BB4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800600"/>
            <a:ext cx="8689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dirty="0">
                <a:solidFill>
                  <a:srgbClr val="FF9933"/>
                </a:solidFill>
                <a:latin typeface="Arial Rounded MT Bold" panose="020F0704030504030204" pitchFamily="34" charset="0"/>
              </a:rPr>
              <a:t>B.</a:t>
            </a:r>
            <a:r>
              <a:rPr lang="en-US" altLang="en-US" sz="2000" b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 </a:t>
            </a:r>
            <a:r>
              <a:rPr lang="en-US" altLang="en-US" sz="2000" b="0" dirty="0">
                <a:latin typeface="Arial Rounded MT Bold" panose="020F0704030504030204" pitchFamily="34" charset="0"/>
              </a:rPr>
              <a:t>78</a:t>
            </a:r>
          </a:p>
        </p:txBody>
      </p:sp>
      <p:sp>
        <p:nvSpPr>
          <p:cNvPr id="10254" name="AutoShape 24">
            <a:extLst>
              <a:ext uri="{FF2B5EF4-FFF2-40B4-BE49-F238E27FC236}">
                <a16:creationId xmlns:a16="http://schemas.microsoft.com/office/drawing/2014/main" id="{1C814331-C3DB-42F0-935B-B372C69DD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63880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solidFill>
            <a:srgbClr val="002060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5145" name="Text Box 25">
            <a:extLst>
              <a:ext uri="{FF2B5EF4-FFF2-40B4-BE49-F238E27FC236}">
                <a16:creationId xmlns:a16="http://schemas.microsoft.com/office/drawing/2014/main" id="{A7B2D634-FB93-4DF3-9148-9011C1A5C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791200"/>
            <a:ext cx="8099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dirty="0">
                <a:solidFill>
                  <a:srgbClr val="FF9933"/>
                </a:solidFill>
                <a:latin typeface="Arial Rounded MT Bold" panose="020F0704030504030204" pitchFamily="34" charset="0"/>
              </a:rPr>
              <a:t>C.</a:t>
            </a:r>
            <a:r>
              <a:rPr lang="en-US" altLang="en-US" sz="2000" b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2000" b="0" dirty="0">
                <a:latin typeface="Arial Rounded MT Bold" panose="020F0704030504030204" pitchFamily="34" charset="0"/>
              </a:rPr>
              <a:t>55</a:t>
            </a:r>
          </a:p>
        </p:txBody>
      </p:sp>
      <p:sp>
        <p:nvSpPr>
          <p:cNvPr id="10256" name="AutoShape 26">
            <a:extLst>
              <a:ext uri="{FF2B5EF4-FFF2-40B4-BE49-F238E27FC236}">
                <a16:creationId xmlns:a16="http://schemas.microsoft.com/office/drawing/2014/main" id="{A0A963CD-32BE-40D6-91B4-29D452122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63880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solidFill>
            <a:srgbClr val="002060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5147" name="Text Box 27">
            <a:extLst>
              <a:ext uri="{FF2B5EF4-FFF2-40B4-BE49-F238E27FC236}">
                <a16:creationId xmlns:a16="http://schemas.microsoft.com/office/drawing/2014/main" id="{3B87D9B1-D222-4734-A248-483590495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5791200"/>
            <a:ext cx="8033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dirty="0">
                <a:solidFill>
                  <a:srgbClr val="FF9933"/>
                </a:solidFill>
                <a:latin typeface="Arial Rounded MT Bold" panose="020F0704030504030204" pitchFamily="34" charset="0"/>
              </a:rPr>
              <a:t>D.</a:t>
            </a:r>
            <a:r>
              <a:rPr lang="en-US" altLang="en-US" sz="2000" b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2000" b="0" dirty="0">
                <a:latin typeface="Arial Rounded MT Bold" panose="020F0704030504030204" pitchFamily="34" charset="0"/>
              </a:rPr>
              <a:t>61</a:t>
            </a:r>
            <a:endParaRPr lang="en-US" altLang="en-US" sz="2000" b="0" u="sng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utoUpdateAnimBg="0"/>
      <p:bldP spid="5141" grpId="0" autoUpdateAnimBg="0"/>
      <p:bldP spid="5143" grpId="0" autoUpdateAnimBg="0"/>
      <p:bldP spid="5145" grpId="0" autoUpdateAnimBg="0"/>
      <p:bldP spid="514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392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8" name="AutoShape 26">
            <a:extLst>
              <a:ext uri="{FF2B5EF4-FFF2-40B4-BE49-F238E27FC236}">
                <a16:creationId xmlns:a16="http://schemas.microsoft.com/office/drawing/2014/main" id="{14BD2A55-4EF7-4F91-9B2D-30BE14734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63880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solidFill>
            <a:srgbClr val="0070C0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11266" name="AutoShape 6">
            <a:extLst>
              <a:ext uri="{FF2B5EF4-FFF2-40B4-BE49-F238E27FC236}">
                <a16:creationId xmlns:a16="http://schemas.microsoft.com/office/drawing/2014/main" id="{FCF397EB-5787-4AC9-A292-6A6C5544C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64820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solidFill>
            <a:srgbClr val="0070C0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11267" name="Line 8">
            <a:extLst>
              <a:ext uri="{FF2B5EF4-FFF2-40B4-BE49-F238E27FC236}">
                <a16:creationId xmlns:a16="http://schemas.microsoft.com/office/drawing/2014/main" id="{80D11FEE-1709-4960-9A90-F76F0A6C846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1813" y="5029200"/>
            <a:ext cx="30162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1268" name="Line 9">
            <a:extLst>
              <a:ext uri="{FF2B5EF4-FFF2-40B4-BE49-F238E27FC236}">
                <a16:creationId xmlns:a16="http://schemas.microsoft.com/office/drawing/2014/main" id="{6DDD357F-0D05-4A83-A8F4-281799830A3E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5029200"/>
            <a:ext cx="7620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1269" name="Line 10">
            <a:extLst>
              <a:ext uri="{FF2B5EF4-FFF2-40B4-BE49-F238E27FC236}">
                <a16:creationId xmlns:a16="http://schemas.microsoft.com/office/drawing/2014/main" id="{BA716BED-FD7D-4BC9-8FDA-8E566B6B49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5029200"/>
            <a:ext cx="6096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1270" name="Line 11">
            <a:extLst>
              <a:ext uri="{FF2B5EF4-FFF2-40B4-BE49-F238E27FC236}">
                <a16:creationId xmlns:a16="http://schemas.microsoft.com/office/drawing/2014/main" id="{A49D04C6-921E-4402-A892-39B67C8E0B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6019800"/>
            <a:ext cx="6096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1271" name="Line 12">
            <a:extLst>
              <a:ext uri="{FF2B5EF4-FFF2-40B4-BE49-F238E27FC236}">
                <a16:creationId xmlns:a16="http://schemas.microsoft.com/office/drawing/2014/main" id="{64DB49BB-AA2F-4E72-9ADA-7B31C0BC2981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6019800"/>
            <a:ext cx="7620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1272" name="Line 13">
            <a:extLst>
              <a:ext uri="{FF2B5EF4-FFF2-40B4-BE49-F238E27FC236}">
                <a16:creationId xmlns:a16="http://schemas.microsoft.com/office/drawing/2014/main" id="{EB31998D-9A56-4E5D-8650-F70CC2D5DC9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6019800"/>
            <a:ext cx="30162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grpSp>
        <p:nvGrpSpPr>
          <p:cNvPr id="26634" name="Group 14">
            <a:extLst>
              <a:ext uri="{FF2B5EF4-FFF2-40B4-BE49-F238E27FC236}">
                <a16:creationId xmlns:a16="http://schemas.microsoft.com/office/drawing/2014/main" id="{ECA70F33-3006-443C-AA36-448C3EE79D21}"/>
              </a:ext>
            </a:extLst>
          </p:cNvPr>
          <p:cNvGrpSpPr>
            <a:grpSpLocks/>
          </p:cNvGrpSpPr>
          <p:nvPr/>
        </p:nvGrpSpPr>
        <p:grpSpPr bwMode="auto">
          <a:xfrm>
            <a:off x="0" y="609600"/>
            <a:ext cx="9144000" cy="3200400"/>
            <a:chOff x="0" y="768"/>
            <a:chExt cx="5760" cy="2016"/>
          </a:xfrm>
          <a:solidFill>
            <a:srgbClr val="FFC000"/>
          </a:solidFill>
        </p:grpSpPr>
        <p:sp>
          <p:nvSpPr>
            <p:cNvPr id="26647" name="AutoShape 15">
              <a:extLst>
                <a:ext uri="{FF2B5EF4-FFF2-40B4-BE49-F238E27FC236}">
                  <a16:creationId xmlns:a16="http://schemas.microsoft.com/office/drawing/2014/main" id="{2FB09087-0C1D-4768-B066-4425AC48F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768"/>
              <a:ext cx="5472" cy="2016"/>
            </a:xfrm>
            <a:prstGeom prst="hexagon">
              <a:avLst>
                <a:gd name="adj" fmla="val 32446"/>
                <a:gd name="vf" fmla="val 115470"/>
              </a:avLst>
            </a:prstGeom>
            <a:grpFill/>
            <a:ln w="635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1pPr>
              <a:lvl2pPr marL="742950" indent="-285750">
                <a:defRPr sz="2000" b="1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2pPr>
              <a:lvl3pPr marL="1143000" indent="-228600">
                <a:defRPr sz="2000" b="1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3pPr>
              <a:lvl4pPr marL="1600200" indent="-228600">
                <a:defRPr sz="2000" b="1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4pPr>
              <a:lvl5pPr marL="2057400" indent="-228600">
                <a:defRPr sz="2000" b="1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 Rounded MT Bold" panose="020F070403050403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648" name="Line 16">
              <a:extLst>
                <a:ext uri="{FF2B5EF4-FFF2-40B4-BE49-F238E27FC236}">
                  <a16:creationId xmlns:a16="http://schemas.microsoft.com/office/drawing/2014/main" id="{9F8F0A58-A82D-4F04-9B71-A9F244E607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16" y="1776"/>
              <a:ext cx="144" cy="0"/>
            </a:xfrm>
            <a:prstGeom prst="line">
              <a:avLst/>
            </a:prstGeom>
            <a:grpFill/>
            <a:ln w="635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IE"/>
            </a:p>
          </p:txBody>
        </p:sp>
        <p:sp>
          <p:nvSpPr>
            <p:cNvPr id="26649" name="Line 17">
              <a:extLst>
                <a:ext uri="{FF2B5EF4-FFF2-40B4-BE49-F238E27FC236}">
                  <a16:creationId xmlns:a16="http://schemas.microsoft.com/office/drawing/2014/main" id="{046BF0DF-9BA4-4DB9-BCBC-FBA93035AF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776"/>
              <a:ext cx="144" cy="0"/>
            </a:xfrm>
            <a:prstGeom prst="line">
              <a:avLst/>
            </a:prstGeom>
            <a:grpFill/>
            <a:ln w="635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IE"/>
            </a:p>
          </p:txBody>
        </p:sp>
      </p:grpSp>
      <p:sp>
        <p:nvSpPr>
          <p:cNvPr id="11274" name="Text Box 21">
            <a:extLst>
              <a:ext uri="{FF2B5EF4-FFF2-40B4-BE49-F238E27FC236}">
                <a16:creationId xmlns:a16="http://schemas.microsoft.com/office/drawing/2014/main" id="{6CD35E07-06D8-4DF3-8E07-96E3A0054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5" y="1600200"/>
            <a:ext cx="7467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4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latin typeface="Arial Rounded MT Bold" panose="020F0704030504030204" pitchFamily="34" charset="0"/>
              </a:rPr>
              <a:t>The Correct Answer is …</a:t>
            </a:r>
          </a:p>
        </p:txBody>
      </p:sp>
      <p:sp>
        <p:nvSpPr>
          <p:cNvPr id="11275" name="AutoShape 22">
            <a:extLst>
              <a:ext uri="{FF2B5EF4-FFF2-40B4-BE49-F238E27FC236}">
                <a16:creationId xmlns:a16="http://schemas.microsoft.com/office/drawing/2014/main" id="{1A96E959-A55C-4FCA-A787-8B8484AA3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657725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solidFill>
            <a:srgbClr val="00CC00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11276" name="Text Box 23">
            <a:extLst>
              <a:ext uri="{FF2B5EF4-FFF2-40B4-BE49-F238E27FC236}">
                <a16:creationId xmlns:a16="http://schemas.microsoft.com/office/drawing/2014/main" id="{29A28B25-564C-4917-8B4A-CF04997C1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819775"/>
            <a:ext cx="8033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 dirty="0">
                <a:solidFill>
                  <a:srgbClr val="FF9933"/>
                </a:solidFill>
                <a:latin typeface="Arial Rounded MT Bold" panose="020F0704030504030204" pitchFamily="34" charset="0"/>
              </a:rPr>
              <a:t>D</a:t>
            </a:r>
            <a:r>
              <a:rPr lang="en-US" altLang="en-US" sz="2000" b="0" dirty="0">
                <a:latin typeface="Arial Rounded MT Bold" panose="020F0704030504030204" pitchFamily="34" charset="0"/>
              </a:rPr>
              <a:t>. 61</a:t>
            </a:r>
          </a:p>
        </p:txBody>
      </p:sp>
      <p:sp>
        <p:nvSpPr>
          <p:cNvPr id="11277" name="AutoShape 24">
            <a:extLst>
              <a:ext uri="{FF2B5EF4-FFF2-40B4-BE49-F238E27FC236}">
                <a16:creationId xmlns:a16="http://schemas.microsoft.com/office/drawing/2014/main" id="{9CB2A169-C901-4B85-A9EC-464F5D3F4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638800"/>
            <a:ext cx="3733800" cy="762000"/>
          </a:xfrm>
          <a:prstGeom prst="hexagon">
            <a:avLst>
              <a:gd name="adj" fmla="val 44576"/>
              <a:gd name="vf" fmla="val 115470"/>
            </a:avLst>
          </a:prstGeom>
          <a:solidFill>
            <a:srgbClr val="0070C0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11279" name="AutoShape 27" descr="Time to Move 2018 t-shirt design contest | European Youth Portal">
            <a:extLst>
              <a:ext uri="{FF2B5EF4-FFF2-40B4-BE49-F238E27FC236}">
                <a16:creationId xmlns:a16="http://schemas.microsoft.com/office/drawing/2014/main" id="{5F61AAB9-38A1-4204-B757-1000D9E1F6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E" altLang="en-US" sz="200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C6360E-8CF6-4890-AFCC-CB52E50CC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874" y="838199"/>
            <a:ext cx="3023878" cy="181676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48AAB98F628543A60967CCAFB1DE32" ma:contentTypeVersion="12" ma:contentTypeDescription="Create a new document." ma:contentTypeScope="" ma:versionID="afaffcd6a08dc622955cc8d951664d47">
  <xsd:schema xmlns:xsd="http://www.w3.org/2001/XMLSchema" xmlns:xs="http://www.w3.org/2001/XMLSchema" xmlns:p="http://schemas.microsoft.com/office/2006/metadata/properties" xmlns:ns2="d3dd8823-551e-488a-bd72-93adcfc86717" xmlns:ns3="a2b243fd-b21b-4c83-b168-a04055195c8c" targetNamespace="http://schemas.microsoft.com/office/2006/metadata/properties" ma:root="true" ma:fieldsID="f748d4b9c643d2af7988d5ffb4ab5aa0" ns2:_="" ns3:_="">
    <xsd:import namespace="d3dd8823-551e-488a-bd72-93adcfc86717"/>
    <xsd:import namespace="a2b243fd-b21b-4c83-b168-a04055195c8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dd8823-551e-488a-bd72-93adcfc8671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b243fd-b21b-4c83-b168-a04055195c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E4CAC55-BF67-4057-8DED-A90E3BD5D6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dd8823-551e-488a-bd72-93adcfc86717"/>
    <ds:schemaRef ds:uri="a2b243fd-b21b-4c83-b168-a04055195c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8A557B-5C1D-4192-B21D-B535FA11DC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A57582-9357-4F42-9FE8-2152F85D95BC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a2b243fd-b21b-4c83-b168-a04055195c8c"/>
    <ds:schemaRef ds:uri="d3dd8823-551e-488a-bd72-93adcfc86717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513</TotalTime>
  <Words>389</Words>
  <Application>Microsoft Office PowerPoint</Application>
  <PresentationFormat>On-screen Show (4:3)</PresentationFormat>
  <Paragraphs>104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 Rounded MT Bold</vt:lpstr>
      <vt:lpstr>Calibri</vt:lpstr>
      <vt:lpstr>Century Gothic</vt:lpstr>
      <vt:lpstr>Clarendon Extended</vt:lpstr>
      <vt:lpstr>Roboto</vt:lpstr>
      <vt:lpstr>Times New Roman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ETTC @ UGA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Wants To Be A Millionaire? PowerPoint Template</dc:title>
  <dc:creator>Jeff White</dc:creator>
  <cp:lastModifiedBy>Karen Burke</cp:lastModifiedBy>
  <cp:revision>65</cp:revision>
  <cp:lastPrinted>2000-06-02T13:25:28Z</cp:lastPrinted>
  <dcterms:created xsi:type="dcterms:W3CDTF">2001-06-19T16:31:40Z</dcterms:created>
  <dcterms:modified xsi:type="dcterms:W3CDTF">2021-02-15T10:07:50Z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0x0101007A48AAB98F628543A60967CCAFB1DE32</vt:lpwstr>
  </property>
</Properties>
</file>